
<file path=[Content_Types].xml><?xml version="1.0" encoding="utf-8"?>
<Types xmlns="http://schemas.openxmlformats.org/package/2006/content-types">
  <Default Extension="png" ContentType="image/png"/>
  <Default Extension="bin" ContentType="application/vnd.ms-office.activeX"/>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ctiveX/activeX1.xml" ContentType="application/vnd.ms-office.activeX+xml"/>
  <Override PartName="/ppt/activeX/activeX2.xml" ContentType="application/vnd.ms-office.activeX+xml"/>
  <Override PartName="/ppt/activeX/activeX3.xml" ContentType="application/vnd.ms-office.activeX+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322" r:id="rId3"/>
    <p:sldId id="295" r:id="rId4"/>
    <p:sldId id="341" r:id="rId5"/>
    <p:sldId id="342" r:id="rId6"/>
    <p:sldId id="301" r:id="rId7"/>
    <p:sldId id="263" r:id="rId8"/>
    <p:sldId id="323" r:id="rId9"/>
    <p:sldId id="324" r:id="rId10"/>
    <p:sldId id="327" r:id="rId11"/>
    <p:sldId id="343" r:id="rId12"/>
    <p:sldId id="344" r:id="rId13"/>
    <p:sldId id="345" r:id="rId14"/>
    <p:sldId id="259" r:id="rId15"/>
    <p:sldId id="262" r:id="rId16"/>
    <p:sldId id="258" r:id="rId17"/>
    <p:sldId id="261" r:id="rId18"/>
    <p:sldId id="257" r:id="rId19"/>
    <p:sldId id="277" r:id="rId20"/>
    <p:sldId id="279" r:id="rId21"/>
    <p:sldId id="305" r:id="rId22"/>
    <p:sldId id="306" r:id="rId23"/>
    <p:sldId id="304" r:id="rId24"/>
    <p:sldId id="319" r:id="rId25"/>
    <p:sldId id="340" r:id="rId26"/>
    <p:sldId id="308" r:id="rId27"/>
    <p:sldId id="321"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292" r:id="rId41"/>
    <p:sldId id="291" r:id="rId4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727" autoAdjust="0"/>
    <p:restoredTop sz="67942" autoAdjust="0"/>
  </p:normalViewPr>
  <p:slideViewPr>
    <p:cSldViewPr>
      <p:cViewPr varScale="1">
        <p:scale>
          <a:sx n="44" d="100"/>
          <a:sy n="44" d="100"/>
        </p:scale>
        <p:origin x="-1632" y="-108"/>
      </p:cViewPr>
      <p:guideLst>
        <p:guide orient="horz" pos="2160"/>
        <p:guide pos="2880"/>
      </p:guideLst>
    </p:cSldViewPr>
  </p:slideViewPr>
  <p:notesTextViewPr>
    <p:cViewPr>
      <p:scale>
        <a:sx n="1" d="1"/>
        <a:sy n="1" d="1"/>
      </p:scale>
      <p:origin x="0" y="0"/>
    </p:cViewPr>
  </p:notesTextViewPr>
  <p:sorterViewPr>
    <p:cViewPr>
      <p:scale>
        <a:sx n="100" d="100"/>
        <a:sy n="100" d="100"/>
      </p:scale>
      <p:origin x="0" y="21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5512D11C-5CC6-11CF-8D67-00AA00BDCE1D}" ax:persistence="persistStream" r:id="rId1"/>
</file>

<file path=ppt/activeX/activeX2.xml><?xml version="1.0" encoding="utf-8"?>
<ax:ocx xmlns:ax="http://schemas.microsoft.com/office/2006/activeX" xmlns:r="http://schemas.openxmlformats.org/officeDocument/2006/relationships" ax:classid="{5512D11C-5CC6-11CF-8D67-00AA00BDCE1D}" ax:persistence="persistStream" r:id="rId1"/>
</file>

<file path=ppt/activeX/activeX3.xml><?xml version="1.0" encoding="utf-8"?>
<ax:ocx xmlns:ax="http://schemas.microsoft.com/office/2006/activeX" xmlns:r="http://schemas.openxmlformats.org/officeDocument/2006/relationships" ax:classid="{5512D11C-5CC6-11CF-8D67-00AA00BDCE1D}" ax:persistence="persistStream" r:id="rId1"/>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56BF97C-8502-4515-8641-87CA2A3A09C4}" type="datetimeFigureOut">
              <a:rPr lang="en-US" smtClean="0"/>
              <a:t>3/5/2014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154C5E6-21AF-4370-BB7E-8EC1C9E5FA4A}" type="slidenum">
              <a:rPr lang="en-US" smtClean="0"/>
              <a:t>‹#›</a:t>
            </a:fld>
            <a:endParaRPr lang="en-US"/>
          </a:p>
        </p:txBody>
      </p:sp>
    </p:spTree>
    <p:extLst>
      <p:ext uri="{BB962C8B-B14F-4D97-AF65-F5344CB8AC3E}">
        <p14:creationId xmlns:p14="http://schemas.microsoft.com/office/powerpoint/2010/main" val="3304205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650AD02-909F-45F4-AD30-CE499922388E}" type="datetimeFigureOut">
              <a:rPr lang="en-US" smtClean="0"/>
              <a:t>3/5/2014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963262A-0361-4833-9408-E55EEACC0259}" type="slidenum">
              <a:rPr lang="en-US" smtClean="0"/>
              <a:t>‹#›</a:t>
            </a:fld>
            <a:endParaRPr lang="en-US"/>
          </a:p>
        </p:txBody>
      </p:sp>
    </p:spTree>
    <p:extLst>
      <p:ext uri="{BB962C8B-B14F-4D97-AF65-F5344CB8AC3E}">
        <p14:creationId xmlns:p14="http://schemas.microsoft.com/office/powerpoint/2010/main" val="1327217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1</a:t>
            </a:fld>
            <a:endParaRPr lang="en-US"/>
          </a:p>
        </p:txBody>
      </p:sp>
    </p:spTree>
    <p:extLst>
      <p:ext uri="{BB962C8B-B14F-4D97-AF65-F5344CB8AC3E}">
        <p14:creationId xmlns:p14="http://schemas.microsoft.com/office/powerpoint/2010/main" val="3210655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a few minutes and talk with your group about each one of these.  Pass out concepts cards, 1 or 2 to a table, and tell participants their table will be responsible for reporting out on that concept. </a:t>
            </a:r>
          </a:p>
          <a:p>
            <a:pPr marL="174708" indent="-174708">
              <a:buFont typeface="Arial" pitchFamily="34" charset="0"/>
              <a:buChar char="•"/>
            </a:pPr>
            <a:r>
              <a:rPr lang="en-US" dirty="0" smtClean="0"/>
              <a:t>What does it look like?</a:t>
            </a:r>
          </a:p>
          <a:p>
            <a:pPr marL="174708" indent="-174708">
              <a:buFont typeface="Arial" pitchFamily="34" charset="0"/>
              <a:buChar char="•"/>
            </a:pPr>
            <a:r>
              <a:rPr lang="en-US" dirty="0" smtClean="0"/>
              <a:t>How will you know if students have understanding of the concept?</a:t>
            </a:r>
          </a:p>
          <a:p>
            <a:pPr marL="174708" indent="-174708">
              <a:buFont typeface="Arial" pitchFamily="34" charset="0"/>
              <a:buChar char="•"/>
            </a:pPr>
            <a:r>
              <a:rPr lang="en-US" dirty="0" smtClean="0"/>
              <a:t>How can you help students move beyond counting by ones</a:t>
            </a:r>
            <a:r>
              <a:rPr lang="en-US" baseline="0" dirty="0" smtClean="0"/>
              <a:t> to other chunks?</a:t>
            </a:r>
          </a:p>
          <a:p>
            <a:pPr marL="174708" indent="-174708">
              <a:buFont typeface="Arial" pitchFamily="34" charset="0"/>
              <a:buChar char="•"/>
            </a:pPr>
            <a:r>
              <a:rPr lang="en-US" baseline="0" dirty="0" smtClean="0"/>
              <a:t>What does understanding part-part-whole mean? </a:t>
            </a:r>
          </a:p>
          <a:p>
            <a:pPr marL="174708" indent="-174708">
              <a:buFont typeface="Arial" pitchFamily="34" charset="0"/>
              <a:buChar char="•"/>
            </a:pPr>
            <a:endParaRPr lang="en-US" baseline="0" dirty="0" smtClean="0"/>
          </a:p>
          <a:p>
            <a:r>
              <a:rPr lang="en-US" baseline="0" dirty="0" smtClean="0"/>
              <a:t>This activity is meant as more of a formative assessment activity to get information for us.</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14</a:t>
            </a:fld>
            <a:endParaRPr lang="en-US"/>
          </a:p>
        </p:txBody>
      </p:sp>
    </p:spTree>
    <p:extLst>
      <p:ext uri="{BB962C8B-B14F-4D97-AF65-F5344CB8AC3E}">
        <p14:creationId xmlns:p14="http://schemas.microsoft.com/office/powerpoint/2010/main" val="3453599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pPr>
            <a:r>
              <a:rPr lang="en-US" dirty="0" smtClean="0"/>
              <a:t>This includes inverse relationships – means more than saying addition is the opposite of subtraction. Students need to know why this is so.</a:t>
            </a:r>
          </a:p>
          <a:p>
            <a:pPr marL="174708" indent="-174708">
              <a:buFont typeface="Arial" pitchFamily="34" charset="0"/>
              <a:buChar char="•"/>
            </a:pPr>
            <a:r>
              <a:rPr lang="en-US" dirty="0" smtClean="0"/>
              <a:t>This includes how 4 x 5 is related to 4 x 50, how 6 + 6 is related to 6 + 7.</a:t>
            </a:r>
          </a:p>
          <a:p>
            <a:pPr marL="174708" indent="-174708">
              <a:buFont typeface="Arial" pitchFamily="34" charset="0"/>
              <a:buChar char="•"/>
            </a:pPr>
            <a:r>
              <a:rPr lang="en-US" dirty="0" smtClean="0"/>
              <a:t>10 behaves</a:t>
            </a:r>
            <a:r>
              <a:rPr lang="en-US" baseline="0" dirty="0" smtClean="0"/>
              <a:t> differently in 24 + 10 than it does in 24 x 10</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15</a:t>
            </a:fld>
            <a:endParaRPr lang="en-US"/>
          </a:p>
        </p:txBody>
      </p:sp>
    </p:spTree>
    <p:extLst>
      <p:ext uri="{BB962C8B-B14F-4D97-AF65-F5344CB8AC3E}">
        <p14:creationId xmlns:p14="http://schemas.microsoft.com/office/powerpoint/2010/main" val="3223655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16</a:t>
            </a:fld>
            <a:endParaRPr lang="en-US"/>
          </a:p>
        </p:txBody>
      </p:sp>
    </p:spTree>
    <p:extLst>
      <p:ext uri="{BB962C8B-B14F-4D97-AF65-F5344CB8AC3E}">
        <p14:creationId xmlns:p14="http://schemas.microsoft.com/office/powerpoint/2010/main" val="1667285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17</a:t>
            </a:fld>
            <a:endParaRPr lang="en-US"/>
          </a:p>
        </p:txBody>
      </p:sp>
    </p:spTree>
    <p:extLst>
      <p:ext uri="{BB962C8B-B14F-4D97-AF65-F5344CB8AC3E}">
        <p14:creationId xmlns:p14="http://schemas.microsoft.com/office/powerpoint/2010/main" val="1525624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https://www.teachingchannel.org/videos/multiplication-division-in-the-core?fd=1 </a:t>
            </a:r>
            <a:r>
              <a:rPr lang="en-US" dirty="0" err="1" smtClean="0"/>
              <a:t>mult</a:t>
            </a:r>
            <a:r>
              <a:rPr lang="en-US" dirty="0" smtClean="0"/>
              <a:t> </a:t>
            </a:r>
            <a:r>
              <a:rPr lang="en-US" dirty="0" err="1" smtClean="0"/>
              <a:t>anddiv</a:t>
            </a:r>
            <a:r>
              <a:rPr lang="en-US" dirty="0" smtClean="0"/>
              <a:t> </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18</a:t>
            </a:fld>
            <a:endParaRPr lang="en-US"/>
          </a:p>
        </p:txBody>
      </p:sp>
    </p:spTree>
    <p:extLst>
      <p:ext uri="{BB962C8B-B14F-4D97-AF65-F5344CB8AC3E}">
        <p14:creationId xmlns:p14="http://schemas.microsoft.com/office/powerpoint/2010/main" val="3908912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p.2 Our goal in today’s math class has shifted from memorizing facts and procedures to increased understanding of math skills</a:t>
            </a:r>
            <a:r>
              <a:rPr lang="en-US" baseline="0" dirty="0" smtClean="0"/>
              <a:t> and concepts.</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19</a:t>
            </a:fld>
            <a:endParaRPr lang="en-US"/>
          </a:p>
        </p:txBody>
      </p:sp>
    </p:spTree>
    <p:extLst>
      <p:ext uri="{BB962C8B-B14F-4D97-AF65-F5344CB8AC3E}">
        <p14:creationId xmlns:p14="http://schemas.microsoft.com/office/powerpoint/2010/main" val="25333541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20</a:t>
            </a:fld>
            <a:endParaRPr lang="en-US"/>
          </a:p>
        </p:txBody>
      </p:sp>
    </p:spTree>
    <p:extLst>
      <p:ext uri="{BB962C8B-B14F-4D97-AF65-F5344CB8AC3E}">
        <p14:creationId xmlns:p14="http://schemas.microsoft.com/office/powerpoint/2010/main" val="591431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r>
              <a:rPr lang="en-US" altLang="en-US" i="1" dirty="0" smtClean="0"/>
              <a:t>Pg. 15-  Mastering the Basic Math Facts in Addition and Subtraction</a:t>
            </a:r>
            <a:r>
              <a:rPr lang="en-US" altLang="en-US" i="1" baseline="0" dirty="0" smtClean="0"/>
              <a:t> </a:t>
            </a:r>
            <a:r>
              <a:rPr lang="en-US" altLang="en-US" baseline="0" dirty="0" smtClean="0"/>
              <a:t>book (blue book)</a:t>
            </a:r>
            <a:endParaRPr lang="en-US" altLang="en-US" dirty="0" smtClean="0"/>
          </a:p>
          <a:p>
            <a:r>
              <a:rPr lang="en-US" altLang="en-US" dirty="0" smtClean="0"/>
              <a:t>Understanding of the operations is essential. </a:t>
            </a:r>
          </a:p>
          <a:p>
            <a:r>
              <a:rPr lang="en-US" altLang="en-US" dirty="0" smtClean="0"/>
              <a:t>Initial understanding develops through a context</a:t>
            </a:r>
          </a:p>
          <a:p>
            <a:r>
              <a:rPr lang="en-US" altLang="en-US" dirty="0" smtClean="0"/>
              <a:t>Deeper understanding can develop through additional contexts while fluency with the operation in play develops</a:t>
            </a:r>
          </a:p>
        </p:txBody>
      </p:sp>
      <p:sp>
        <p:nvSpPr>
          <p:cNvPr id="50180" name="Slide Number Placeholder 3"/>
          <p:cNvSpPr>
            <a:spLocks noGrp="1"/>
          </p:cNvSpPr>
          <p:nvPr>
            <p:ph type="sldNum" sz="quarter" idx="5"/>
          </p:nvPr>
        </p:nvSpPr>
        <p:spPr>
          <a:noFill/>
        </p:spPr>
        <p:txBody>
          <a:bodyPr/>
          <a:lstStyle>
            <a:lvl1pPr defTabSz="931811" eaLnBrk="0" hangingPunct="0">
              <a:defRPr sz="2400">
                <a:solidFill>
                  <a:schemeClr val="tx1"/>
                </a:solidFill>
                <a:latin typeface="Tahoma" pitchFamily="34" charset="0"/>
              </a:defRPr>
            </a:lvl1pPr>
            <a:lvl2pPr marL="742909" indent="-285734" defTabSz="931811" eaLnBrk="0" hangingPunct="0">
              <a:defRPr sz="2400">
                <a:solidFill>
                  <a:schemeClr val="tx1"/>
                </a:solidFill>
                <a:latin typeface="Tahoma" pitchFamily="34" charset="0"/>
              </a:defRPr>
            </a:lvl2pPr>
            <a:lvl3pPr marL="1142937" indent="-228587" defTabSz="931811" eaLnBrk="0" hangingPunct="0">
              <a:defRPr sz="2400">
                <a:solidFill>
                  <a:schemeClr val="tx1"/>
                </a:solidFill>
                <a:latin typeface="Tahoma" pitchFamily="34" charset="0"/>
              </a:defRPr>
            </a:lvl3pPr>
            <a:lvl4pPr marL="1600111" indent="-228587" defTabSz="931811" eaLnBrk="0" hangingPunct="0">
              <a:defRPr sz="2400">
                <a:solidFill>
                  <a:schemeClr val="tx1"/>
                </a:solidFill>
                <a:latin typeface="Tahoma" pitchFamily="34" charset="0"/>
              </a:defRPr>
            </a:lvl4pPr>
            <a:lvl5pPr marL="2057287" indent="-228587" defTabSz="931811" eaLnBrk="0" hangingPunct="0">
              <a:defRPr sz="2400">
                <a:solidFill>
                  <a:schemeClr val="tx1"/>
                </a:solidFill>
                <a:latin typeface="Tahoma" pitchFamily="34" charset="0"/>
              </a:defRPr>
            </a:lvl5pPr>
            <a:lvl6pPr marL="2514461" indent="-228587" defTabSz="931811" eaLnBrk="0" fontAlgn="base" hangingPunct="0">
              <a:spcBef>
                <a:spcPct val="0"/>
              </a:spcBef>
              <a:spcAft>
                <a:spcPct val="0"/>
              </a:spcAft>
              <a:defRPr sz="2400">
                <a:solidFill>
                  <a:schemeClr val="tx1"/>
                </a:solidFill>
                <a:latin typeface="Tahoma" pitchFamily="34" charset="0"/>
              </a:defRPr>
            </a:lvl6pPr>
            <a:lvl7pPr marL="2971635" indent="-228587" defTabSz="931811" eaLnBrk="0" fontAlgn="base" hangingPunct="0">
              <a:spcBef>
                <a:spcPct val="0"/>
              </a:spcBef>
              <a:spcAft>
                <a:spcPct val="0"/>
              </a:spcAft>
              <a:defRPr sz="2400">
                <a:solidFill>
                  <a:schemeClr val="tx1"/>
                </a:solidFill>
                <a:latin typeface="Tahoma" pitchFamily="34" charset="0"/>
              </a:defRPr>
            </a:lvl7pPr>
            <a:lvl8pPr marL="3428811" indent="-228587" defTabSz="931811" eaLnBrk="0" fontAlgn="base" hangingPunct="0">
              <a:spcBef>
                <a:spcPct val="0"/>
              </a:spcBef>
              <a:spcAft>
                <a:spcPct val="0"/>
              </a:spcAft>
              <a:defRPr sz="2400">
                <a:solidFill>
                  <a:schemeClr val="tx1"/>
                </a:solidFill>
                <a:latin typeface="Tahoma" pitchFamily="34" charset="0"/>
              </a:defRPr>
            </a:lvl8pPr>
            <a:lvl9pPr marL="3885985" indent="-228587" defTabSz="931811" eaLnBrk="0" fontAlgn="base" hangingPunct="0">
              <a:spcBef>
                <a:spcPct val="0"/>
              </a:spcBef>
              <a:spcAft>
                <a:spcPct val="0"/>
              </a:spcAft>
              <a:defRPr sz="2400">
                <a:solidFill>
                  <a:schemeClr val="tx1"/>
                </a:solidFill>
                <a:latin typeface="Tahoma" pitchFamily="34" charset="0"/>
              </a:defRPr>
            </a:lvl9pPr>
          </a:lstStyle>
          <a:p>
            <a:pPr eaLnBrk="1" hangingPunct="1"/>
            <a:fld id="{72397C7D-F270-4E60-926B-67A7EC26C147}" type="slidenum">
              <a:rPr lang="en-US" altLang="en-US" sz="1200">
                <a:latin typeface="Arial" charset="0"/>
              </a:rPr>
              <a:pPr eaLnBrk="1" hangingPunct="1"/>
              <a:t>21</a:t>
            </a:fld>
            <a:endParaRPr lang="en-US" altLang="en-US" sz="120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r>
              <a:rPr lang="en-US" altLang="en-US" dirty="0" smtClean="0"/>
              <a:t>Note that many of these are in OA, beginning at grade 2 with foundational work for multiplication.  However, some are in the NB standards as well.</a:t>
            </a:r>
          </a:p>
        </p:txBody>
      </p:sp>
      <p:sp>
        <p:nvSpPr>
          <p:cNvPr id="49156" name="Slide Number Placeholder 3"/>
          <p:cNvSpPr>
            <a:spLocks noGrp="1"/>
          </p:cNvSpPr>
          <p:nvPr>
            <p:ph type="sldNum" sz="quarter" idx="5"/>
          </p:nvPr>
        </p:nvSpPr>
        <p:spPr>
          <a:noFill/>
        </p:spPr>
        <p:txBody>
          <a:bodyPr/>
          <a:lstStyle>
            <a:lvl1pPr defTabSz="931811" eaLnBrk="0" hangingPunct="0">
              <a:defRPr sz="2400">
                <a:solidFill>
                  <a:schemeClr val="tx1"/>
                </a:solidFill>
                <a:latin typeface="Tahoma" pitchFamily="34" charset="0"/>
              </a:defRPr>
            </a:lvl1pPr>
            <a:lvl2pPr marL="742909" indent="-285734" defTabSz="931811" eaLnBrk="0" hangingPunct="0">
              <a:defRPr sz="2400">
                <a:solidFill>
                  <a:schemeClr val="tx1"/>
                </a:solidFill>
                <a:latin typeface="Tahoma" pitchFamily="34" charset="0"/>
              </a:defRPr>
            </a:lvl2pPr>
            <a:lvl3pPr marL="1142937" indent="-228587" defTabSz="931811" eaLnBrk="0" hangingPunct="0">
              <a:defRPr sz="2400">
                <a:solidFill>
                  <a:schemeClr val="tx1"/>
                </a:solidFill>
                <a:latin typeface="Tahoma" pitchFamily="34" charset="0"/>
              </a:defRPr>
            </a:lvl3pPr>
            <a:lvl4pPr marL="1600111" indent="-228587" defTabSz="931811" eaLnBrk="0" hangingPunct="0">
              <a:defRPr sz="2400">
                <a:solidFill>
                  <a:schemeClr val="tx1"/>
                </a:solidFill>
                <a:latin typeface="Tahoma" pitchFamily="34" charset="0"/>
              </a:defRPr>
            </a:lvl4pPr>
            <a:lvl5pPr marL="2057287" indent="-228587" defTabSz="931811" eaLnBrk="0" hangingPunct="0">
              <a:defRPr sz="2400">
                <a:solidFill>
                  <a:schemeClr val="tx1"/>
                </a:solidFill>
                <a:latin typeface="Tahoma" pitchFamily="34" charset="0"/>
              </a:defRPr>
            </a:lvl5pPr>
            <a:lvl6pPr marL="2514461" indent="-228587" defTabSz="931811" eaLnBrk="0" fontAlgn="base" hangingPunct="0">
              <a:spcBef>
                <a:spcPct val="0"/>
              </a:spcBef>
              <a:spcAft>
                <a:spcPct val="0"/>
              </a:spcAft>
              <a:defRPr sz="2400">
                <a:solidFill>
                  <a:schemeClr val="tx1"/>
                </a:solidFill>
                <a:latin typeface="Tahoma" pitchFamily="34" charset="0"/>
              </a:defRPr>
            </a:lvl6pPr>
            <a:lvl7pPr marL="2971635" indent="-228587" defTabSz="931811" eaLnBrk="0" fontAlgn="base" hangingPunct="0">
              <a:spcBef>
                <a:spcPct val="0"/>
              </a:spcBef>
              <a:spcAft>
                <a:spcPct val="0"/>
              </a:spcAft>
              <a:defRPr sz="2400">
                <a:solidFill>
                  <a:schemeClr val="tx1"/>
                </a:solidFill>
                <a:latin typeface="Tahoma" pitchFamily="34" charset="0"/>
              </a:defRPr>
            </a:lvl7pPr>
            <a:lvl8pPr marL="3428811" indent="-228587" defTabSz="931811" eaLnBrk="0" fontAlgn="base" hangingPunct="0">
              <a:spcBef>
                <a:spcPct val="0"/>
              </a:spcBef>
              <a:spcAft>
                <a:spcPct val="0"/>
              </a:spcAft>
              <a:defRPr sz="2400">
                <a:solidFill>
                  <a:schemeClr val="tx1"/>
                </a:solidFill>
                <a:latin typeface="Tahoma" pitchFamily="34" charset="0"/>
              </a:defRPr>
            </a:lvl8pPr>
            <a:lvl9pPr marL="3885985" indent="-228587" defTabSz="931811" eaLnBrk="0" fontAlgn="base" hangingPunct="0">
              <a:spcBef>
                <a:spcPct val="0"/>
              </a:spcBef>
              <a:spcAft>
                <a:spcPct val="0"/>
              </a:spcAft>
              <a:defRPr sz="2400">
                <a:solidFill>
                  <a:schemeClr val="tx1"/>
                </a:solidFill>
                <a:latin typeface="Tahoma" pitchFamily="34" charset="0"/>
              </a:defRPr>
            </a:lvl9pPr>
          </a:lstStyle>
          <a:p>
            <a:pPr eaLnBrk="1" hangingPunct="1"/>
            <a:fld id="{A9F68918-6786-4B7F-9731-7547CF6AAC15}" type="slidenum">
              <a:rPr lang="en-US" altLang="en-US" sz="1200">
                <a:latin typeface="Times New Roman" pitchFamily="18" charset="0"/>
              </a:rPr>
              <a:pPr eaLnBrk="1" hangingPunct="1"/>
              <a:t>22</a:t>
            </a:fld>
            <a:endParaRPr lang="en-US" altLang="en-US" sz="12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23</a:t>
            </a:fld>
            <a:endParaRPr lang="en-US"/>
          </a:p>
        </p:txBody>
      </p:sp>
    </p:spTree>
    <p:extLst>
      <p:ext uri="{BB962C8B-B14F-4D97-AF65-F5344CB8AC3E}">
        <p14:creationId xmlns:p14="http://schemas.microsoft.com/office/powerpoint/2010/main" val="3597364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a:t>
            </a:fld>
            <a:endParaRPr lang="en-US"/>
          </a:p>
        </p:txBody>
      </p:sp>
    </p:spTree>
    <p:extLst>
      <p:ext uri="{BB962C8B-B14F-4D97-AF65-F5344CB8AC3E}">
        <p14:creationId xmlns:p14="http://schemas.microsoft.com/office/powerpoint/2010/main" val="10644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24</a:t>
            </a:fld>
            <a:endParaRPr lang="en-US"/>
          </a:p>
        </p:txBody>
      </p:sp>
    </p:spTree>
    <p:extLst>
      <p:ext uri="{BB962C8B-B14F-4D97-AF65-F5344CB8AC3E}">
        <p14:creationId xmlns:p14="http://schemas.microsoft.com/office/powerpoint/2010/main" val="3526766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a:t>
            </a:r>
            <a:r>
              <a:rPr lang="en-US" baseline="0" dirty="0" smtClean="0"/>
              <a:t> the questions on the SMP bulleted list handout as a starting point for effective questioning.</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25</a:t>
            </a:fld>
            <a:endParaRPr lang="en-US"/>
          </a:p>
        </p:txBody>
      </p:sp>
    </p:spTree>
    <p:extLst>
      <p:ext uri="{BB962C8B-B14F-4D97-AF65-F5344CB8AC3E}">
        <p14:creationId xmlns:p14="http://schemas.microsoft.com/office/powerpoint/2010/main" val="4501477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26</a:t>
            </a:fld>
            <a:endParaRPr lang="en-US"/>
          </a:p>
        </p:txBody>
      </p:sp>
    </p:spTree>
    <p:extLst>
      <p:ext uri="{BB962C8B-B14F-4D97-AF65-F5344CB8AC3E}">
        <p14:creationId xmlns:p14="http://schemas.microsoft.com/office/powerpoint/2010/main" val="1884421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pp. 18-22: </a:t>
            </a:r>
            <a:r>
              <a:rPr lang="en-US" altLang="en-US" i="1" dirty="0" smtClean="0"/>
              <a:t>Mastering the Basic Math Facts in Addition and Subtraction</a:t>
            </a:r>
            <a:r>
              <a:rPr lang="en-US" altLang="en-US" i="1" baseline="0" dirty="0" smtClean="0"/>
              <a:t> </a:t>
            </a:r>
            <a:r>
              <a:rPr lang="en-US" altLang="en-US" baseline="0" dirty="0" smtClean="0"/>
              <a:t>book (blue book) - Handout</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27</a:t>
            </a:fld>
            <a:endParaRPr lang="en-US"/>
          </a:p>
        </p:txBody>
      </p:sp>
    </p:spTree>
    <p:extLst>
      <p:ext uri="{BB962C8B-B14F-4D97-AF65-F5344CB8AC3E}">
        <p14:creationId xmlns:p14="http://schemas.microsoft.com/office/powerpoint/2010/main" val="7253183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r>
              <a:rPr lang="en-US" altLang="en-US" dirty="0" smtClean="0"/>
              <a:t>This sequence is defined in their book, chapters 2-8 respectively.   This</a:t>
            </a:r>
            <a:r>
              <a:rPr lang="en-US" altLang="en-US" baseline="0" dirty="0" smtClean="0"/>
              <a:t> sequence begins with  simpler facts and then connects each new set of facts to  students’ previous </a:t>
            </a:r>
            <a:r>
              <a:rPr lang="en-US" altLang="en-US" baseline="0" dirty="0" err="1" smtClean="0"/>
              <a:t>expereinces</a:t>
            </a:r>
            <a:endParaRPr lang="en-US" altLang="en-US" baseline="0" dirty="0" smtClean="0"/>
          </a:p>
          <a:p>
            <a:endParaRPr lang="en-US" altLang="en-US" baseline="0" dirty="0" smtClean="0"/>
          </a:p>
          <a:p>
            <a:r>
              <a:rPr lang="en-US" altLang="en-US" dirty="0" smtClean="0"/>
              <a:t>Each chapter provides numerous examples and activities to use in the classroom.  We will lead you through activities/games to develop students understanding of +1/+2 facts</a:t>
            </a:r>
          </a:p>
          <a:p>
            <a:endParaRPr lang="en-US" altLang="en-US" dirty="0" smtClean="0"/>
          </a:p>
        </p:txBody>
      </p:sp>
      <p:sp>
        <p:nvSpPr>
          <p:cNvPr id="47108"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5FF4D1FA-B7D3-4C3A-B95E-A37180015684}" type="slidenum">
              <a:rPr lang="en-US" altLang="en-US" smtClean="0">
                <a:latin typeface="Arial" charset="0"/>
              </a:rPr>
              <a:pPr/>
              <a:t>28</a:t>
            </a:fld>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pPr marL="171441" indent="-171441">
              <a:buFontTx/>
              <a:buChar char="•"/>
            </a:pPr>
            <a:r>
              <a:rPr lang="en-US" altLang="en-US" smtClean="0"/>
              <a:t>Chapter 2- pg 31</a:t>
            </a:r>
          </a:p>
          <a:p>
            <a:pPr marL="171441" indent="-171441">
              <a:buFontTx/>
              <a:buChar char="•"/>
            </a:pPr>
            <a:r>
              <a:rPr lang="en-US" altLang="en-US" smtClean="0"/>
              <a:t>Students’ experiences with number lines provide them with a helpful visual for recognizing this big idea. Students’ ability to count from 1-12 forward and backward supports +1/+2 thinking.</a:t>
            </a:r>
          </a:p>
          <a:p>
            <a:pPr marL="171441" indent="-171441">
              <a:buFontTx/>
              <a:buChar char="•"/>
            </a:pPr>
            <a:r>
              <a:rPr lang="en-US" altLang="en-US" smtClean="0"/>
              <a:t>Seeing that adding or subtracting 1 or 2 is simply moving 1 or 2 places in our counting system on number lines or number charts help them make sense of math facts.</a:t>
            </a:r>
          </a:p>
          <a:p>
            <a:pPr marL="171441" indent="-171441">
              <a:buFontTx/>
              <a:buChar char="•"/>
            </a:pPr>
            <a:r>
              <a:rPr lang="en-US" altLang="en-US" smtClean="0"/>
              <a:t>This idea helps students see the reasonableness of their answers. </a:t>
            </a:r>
          </a:p>
        </p:txBody>
      </p:sp>
      <p:sp>
        <p:nvSpPr>
          <p:cNvPr id="48132"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A837DEA0-5CC4-43E8-BF93-DD000E9955B5}" type="slidenum">
              <a:rPr lang="en-US" altLang="en-US" smtClean="0">
                <a:latin typeface="Arial" charset="0"/>
              </a:rPr>
              <a:pPr/>
              <a:t>29</a:t>
            </a:fld>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r>
              <a:rPr lang="en-US" altLang="en-US" smtClean="0"/>
              <a:t>Why did they include 30 + 1?  -  To extend their thinking to numbers beyond 10….that transition from a multiple of ten to the next number. Can they apply what they know about 10+1 to something that is a multiple of 10+1</a:t>
            </a:r>
          </a:p>
        </p:txBody>
      </p:sp>
      <p:sp>
        <p:nvSpPr>
          <p:cNvPr id="49156"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19C393DF-13D5-40F7-AA53-3EBB96120415}" type="slidenum">
              <a:rPr lang="en-US" altLang="en-US" smtClean="0">
                <a:latin typeface="Arial" charset="0"/>
              </a:rPr>
              <a:pPr/>
              <a:t>30</a:t>
            </a:fld>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r>
              <a:rPr lang="en-US" altLang="en-US" dirty="0" smtClean="0"/>
              <a:t>pp. 35-37</a:t>
            </a:r>
          </a:p>
          <a:p>
            <a:r>
              <a:rPr lang="en-US" altLang="en-US" smtClean="0"/>
              <a:t>http://www.youtube.com/watch?v=lNbAiG1PZ_g </a:t>
            </a:r>
          </a:p>
        </p:txBody>
      </p:sp>
      <p:sp>
        <p:nvSpPr>
          <p:cNvPr id="50180"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7D7F18CC-8194-4286-9783-9F36E3B0D06E}" type="slidenum">
              <a:rPr lang="en-US" altLang="en-US" smtClean="0">
                <a:latin typeface="Arial" charset="0"/>
              </a:rPr>
              <a:pPr/>
              <a:t>31</a:t>
            </a:fld>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r>
              <a:rPr lang="en-US" altLang="en-US" dirty="0" err="1" smtClean="0"/>
              <a:t>Pg</a:t>
            </a:r>
            <a:r>
              <a:rPr lang="en-US" altLang="en-US" dirty="0" smtClean="0"/>
              <a:t> 38 - </a:t>
            </a:r>
            <a:r>
              <a:rPr lang="en-US" altLang="en-US" i="1" dirty="0" smtClean="0"/>
              <a:t>Mastering the Basic Math Facts in Addition and Subtraction</a:t>
            </a:r>
            <a:r>
              <a:rPr lang="en-US" altLang="en-US" i="1" baseline="0" dirty="0" smtClean="0"/>
              <a:t> </a:t>
            </a:r>
            <a:r>
              <a:rPr lang="en-US" altLang="en-US" baseline="0" dirty="0" smtClean="0"/>
              <a:t>book (blue book)</a:t>
            </a:r>
            <a:endParaRPr lang="en-US" altLang="en-US" dirty="0" smtClean="0"/>
          </a:p>
        </p:txBody>
      </p:sp>
      <p:sp>
        <p:nvSpPr>
          <p:cNvPr id="51204"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B2AA8A6A-96A3-4781-BF08-47562AA6B9F9}" type="slidenum">
              <a:rPr lang="en-US" altLang="en-US" smtClean="0">
                <a:latin typeface="Arial" charset="0"/>
              </a:rPr>
              <a:pPr/>
              <a:t>32</a:t>
            </a:fld>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r>
              <a:rPr lang="en-US" altLang="en-US" smtClean="0"/>
              <a:t>Use the twenty chart to solve each problem. Do you think students would solve the same way you did or another way? If another way, how?</a:t>
            </a:r>
          </a:p>
        </p:txBody>
      </p:sp>
      <p:sp>
        <p:nvSpPr>
          <p:cNvPr id="52228"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CAD17F3A-602C-4247-89A4-49CEF11DD3D7}" type="slidenum">
              <a:rPr lang="en-US" altLang="en-US" smtClean="0">
                <a:latin typeface="Arial" charset="0"/>
              </a:rPr>
              <a:pPr/>
              <a:t>33</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Corinne’s Notes</a:t>
            </a:r>
            <a:r>
              <a:rPr lang="en-US" baseline="0" dirty="0" smtClean="0"/>
              <a:t> from the Article:</a:t>
            </a:r>
          </a:p>
          <a:p>
            <a:pPr marL="174708" indent="-174708">
              <a:buFont typeface="Arial" pitchFamily="34" charset="0"/>
              <a:buChar char="•"/>
            </a:pPr>
            <a:r>
              <a:rPr lang="en-US" baseline="0" dirty="0" smtClean="0"/>
              <a:t>Three phases of mastering basic number combinations</a:t>
            </a:r>
          </a:p>
          <a:p>
            <a:pPr marL="640594" lvl="1" indent="-174708">
              <a:buFont typeface="Arial" pitchFamily="34" charset="0"/>
              <a:buChar char="•"/>
            </a:pPr>
            <a:r>
              <a:rPr lang="en-US" baseline="0" dirty="0" smtClean="0"/>
              <a:t>Counting strategies (object counting or verbal counting) – starting from 1 or counting on</a:t>
            </a:r>
          </a:p>
          <a:p>
            <a:pPr marL="640594" lvl="1" indent="-174708">
              <a:buFont typeface="Arial" pitchFamily="34" charset="0"/>
              <a:buChar char="•"/>
            </a:pPr>
            <a:r>
              <a:rPr lang="en-US" baseline="0" dirty="0" smtClean="0"/>
              <a:t>Reasoning Strategies (using known facts to derive new ones)</a:t>
            </a:r>
          </a:p>
          <a:p>
            <a:pPr marL="640594" lvl="1" indent="-174708">
              <a:buFont typeface="Arial" pitchFamily="34" charset="0"/>
              <a:buChar char="•"/>
            </a:pPr>
            <a:r>
              <a:rPr lang="en-US" baseline="0" dirty="0" smtClean="0"/>
              <a:t>Mastery that is efficient</a:t>
            </a:r>
          </a:p>
          <a:p>
            <a:pPr marL="174708" indent="-174708">
              <a:buFont typeface="Arial" pitchFamily="34" charset="0"/>
              <a:buChar char="•"/>
            </a:pPr>
            <a:r>
              <a:rPr lang="en-US" i="1" baseline="0" dirty="0" smtClean="0"/>
              <a:t>Adding it Up</a:t>
            </a:r>
            <a:r>
              <a:rPr lang="en-US" i="0" baseline="0" dirty="0" smtClean="0"/>
              <a:t> says attaining computational fluency (efficient, appropriate and flexible) is essential aspect of math proficiency</a:t>
            </a:r>
          </a:p>
          <a:p>
            <a:pPr marL="174708" indent="-174708">
              <a:buFont typeface="Arial" pitchFamily="34" charset="0"/>
              <a:buChar char="•"/>
            </a:pPr>
            <a:r>
              <a:rPr lang="en-US" i="0" baseline="0" dirty="0" smtClean="0"/>
              <a:t>Vignettes (there are 4 in this article) can confront some of the things teachers might now emphasize or do in their classrooms</a:t>
            </a:r>
          </a:p>
          <a:p>
            <a:pPr marL="174708" indent="-174708">
              <a:buFont typeface="Arial" pitchFamily="34" charset="0"/>
              <a:buChar char="•"/>
            </a:pPr>
            <a:r>
              <a:rPr lang="en-US" i="0" baseline="0" dirty="0" smtClean="0"/>
              <a:t>HOW CHILDREN LEARN BASIC COMBINATIONS:</a:t>
            </a:r>
          </a:p>
          <a:p>
            <a:pPr marL="640594" lvl="1" indent="-174708">
              <a:buFont typeface="Arial" pitchFamily="34" charset="0"/>
              <a:buChar char="•"/>
            </a:pPr>
            <a:r>
              <a:rPr lang="en-US" i="0" baseline="0" dirty="0" smtClean="0"/>
              <a:t>Conventional wisdom says they grow out of rote memorization of facts through practice and reinforcement (</a:t>
            </a:r>
            <a:r>
              <a:rPr lang="en-US" i="0" baseline="0" dirty="0" err="1" smtClean="0"/>
              <a:t>e.g</a:t>
            </a:r>
            <a:r>
              <a:rPr lang="en-US" i="0" baseline="0" dirty="0" smtClean="0"/>
              <a:t> flash cards and tables)</a:t>
            </a:r>
          </a:p>
          <a:p>
            <a:pPr marL="640594" lvl="1" indent="-174708">
              <a:buFont typeface="Arial" pitchFamily="34" charset="0"/>
              <a:buChar char="•"/>
            </a:pPr>
            <a:r>
              <a:rPr lang="en-US" i="0" baseline="0" dirty="0" smtClean="0"/>
              <a:t>Number sense view says that mastery that UNDERLIES COMPUTATIONAL FLUENCY grows out of discovering the patterns and relationships that interconnect the basic computations (part of phases 1 and 2 above)</a:t>
            </a:r>
          </a:p>
          <a:p>
            <a:pPr marL="1106481" lvl="2" indent="-174708">
              <a:buFont typeface="Arial" pitchFamily="34" charset="0"/>
              <a:buChar char="•"/>
            </a:pPr>
            <a:r>
              <a:rPr lang="en-US" i="0" baseline="0" dirty="0" smtClean="0"/>
              <a:t>People more easily learn a body of knowledge by focusing on its structure</a:t>
            </a:r>
          </a:p>
          <a:p>
            <a:pPr marL="1106481" lvl="2" indent="-174708">
              <a:buFont typeface="Arial" pitchFamily="34" charset="0"/>
              <a:buChar char="•"/>
            </a:pPr>
            <a:r>
              <a:rPr lang="en-US" i="0" baseline="0" dirty="0" smtClean="0"/>
              <a:t>Well-connected factual knowledge is easier to retain in memory and to transfer (ex. Kids who understand composition, are helped in understanding decomposition)</a:t>
            </a:r>
          </a:p>
          <a:p>
            <a:pPr marL="1106481" lvl="2" indent="-174708">
              <a:buFont typeface="Arial" pitchFamily="34" charset="0"/>
              <a:buChar char="•"/>
            </a:pPr>
            <a:r>
              <a:rPr lang="en-US" i="0" baseline="0" dirty="0" smtClean="0"/>
              <a:t>Children with a rich grasp of no. and </a:t>
            </a:r>
            <a:r>
              <a:rPr lang="en-US" i="0" baseline="0" dirty="0" err="1" smtClean="0"/>
              <a:t>arith.patterns</a:t>
            </a:r>
            <a:r>
              <a:rPr lang="en-US" i="0" baseline="0" dirty="0" smtClean="0"/>
              <a:t> are more likely to get to phase 2</a:t>
            </a:r>
          </a:p>
          <a:p>
            <a:pPr marL="1106481" lvl="2" indent="-174708">
              <a:buFont typeface="Arial" pitchFamily="34" charset="0"/>
              <a:buChar char="•"/>
            </a:pPr>
            <a:r>
              <a:rPr lang="en-US" i="0" baseline="0" dirty="0" smtClean="0"/>
              <a:t>Research shows that mental-arithmetic experts have a web of interconnected ideas</a:t>
            </a:r>
          </a:p>
          <a:p>
            <a:pPr marL="1106481" lvl="2" indent="-174708">
              <a:buFont typeface="Arial" pitchFamily="34" charset="0"/>
              <a:buChar char="•"/>
            </a:pPr>
            <a:r>
              <a:rPr lang="en-US" i="0" baseline="0" dirty="0" smtClean="0"/>
              <a:t>Phases 1 and 2 are NEEDED for laying conceptual groundwork and providing reasoning strategies that underlie computational fluency</a:t>
            </a:r>
          </a:p>
          <a:p>
            <a:pPr marL="174708" indent="-174708">
              <a:buFont typeface="Arial" pitchFamily="34" charset="0"/>
              <a:buChar char="•"/>
            </a:pPr>
            <a:r>
              <a:rPr lang="en-US" i="0" baseline="0" dirty="0" smtClean="0"/>
              <a:t>REASONS FOR DIFFICULTIES – Defects in learners or inadequate instruction?</a:t>
            </a:r>
          </a:p>
          <a:p>
            <a:pPr marL="640594" lvl="1" indent="-174708">
              <a:buFont typeface="Arial" pitchFamily="34" charset="0"/>
              <a:buChar char="•"/>
            </a:pPr>
            <a:r>
              <a:rPr lang="en-US" i="0" dirty="0" smtClean="0"/>
              <a:t>Conventionally,</a:t>
            </a:r>
            <a:r>
              <a:rPr lang="en-US" i="0" baseline="0" dirty="0" smtClean="0"/>
              <a:t> many kids labeled as LD have a heavy reliance on counting strategies; do not invent reasoning strategies; do not retain basic no. combos greater than a sum of 5; make mistakes recalling facts</a:t>
            </a:r>
          </a:p>
          <a:p>
            <a:pPr marL="640594" lvl="1" indent="-174708">
              <a:buFont typeface="Arial" pitchFamily="34" charset="0"/>
              <a:buChar char="•"/>
            </a:pPr>
            <a:r>
              <a:rPr lang="en-US" i="0" baseline="0" dirty="0" smtClean="0"/>
              <a:t>Conventional view makes learning facts unduly difficult and anxiety provoking; discourages looking for patterns and relationships; deflects reasoning things out; undermines a productive disposition</a:t>
            </a:r>
          </a:p>
          <a:p>
            <a:pPr marL="640594" lvl="1" indent="-174708">
              <a:buFont typeface="Arial" pitchFamily="34" charset="0"/>
              <a:buChar char="•"/>
            </a:pPr>
            <a:r>
              <a:rPr lang="en-US" i="0" baseline="0" dirty="0" smtClean="0"/>
              <a:t>Inefficiency promoted by memorization of discrete facts because it is much more challenging learning interrelated ideas.  If </a:t>
            </a:r>
            <a:r>
              <a:rPr lang="en-US" i="0" baseline="0" dirty="0" err="1" smtClean="0"/>
              <a:t>sts</a:t>
            </a:r>
            <a:r>
              <a:rPr lang="en-US" i="0" baseline="0" dirty="0" smtClean="0"/>
              <a:t> do not understand teacher-imposed rules, then prone to associative confusion</a:t>
            </a:r>
          </a:p>
          <a:p>
            <a:pPr marL="640594" lvl="1" indent="-174708">
              <a:buFont typeface="Arial" pitchFamily="34" charset="0"/>
              <a:buChar char="•"/>
            </a:pPr>
            <a:r>
              <a:rPr lang="en-US" i="0" baseline="0" dirty="0" smtClean="0"/>
              <a:t>Inappropriate application when memorizing instead of connecting or making sense – no effort or way to check.  (</a:t>
            </a:r>
            <a:r>
              <a:rPr lang="en-US" i="0" baseline="0" dirty="0" err="1" smtClean="0"/>
              <a:t>e.g</a:t>
            </a:r>
            <a:r>
              <a:rPr lang="en-US" i="0" baseline="0" dirty="0" smtClean="0"/>
              <a:t> 2+5 is 3 or 7*0=7</a:t>
            </a:r>
          </a:p>
          <a:p>
            <a:pPr marL="640594" lvl="1" indent="-174708">
              <a:buFont typeface="Arial" pitchFamily="34" charset="0"/>
              <a:buChar char="•"/>
            </a:pPr>
            <a:r>
              <a:rPr lang="en-US" i="0" baseline="0" dirty="0" smtClean="0"/>
              <a:t>Inflexibility because less likely to invent their own strategies and rely on counting</a:t>
            </a:r>
          </a:p>
          <a:p>
            <a:pPr marL="640594" lvl="1" indent="-174708">
              <a:buFont typeface="Arial" pitchFamily="34" charset="0"/>
              <a:buChar char="•"/>
            </a:pPr>
            <a:r>
              <a:rPr lang="en-US" i="0" baseline="0" dirty="0" smtClean="0"/>
              <a:t>SO IN A NUTSHELL, KIDS HAVE DIFFICULTIES BECAUSE OF ROTE MEMORIZATION TECHNIQUES FOR DISCRETE FACTS</a:t>
            </a:r>
          </a:p>
          <a:p>
            <a:pPr marL="174708" indent="-174708">
              <a:buFont typeface="Arial" pitchFamily="34" charset="0"/>
              <a:buChar char="•"/>
            </a:pPr>
            <a:r>
              <a:rPr lang="en-US" i="0" baseline="0" dirty="0" smtClean="0"/>
              <a:t>HELPING KIDS MASTER BASIS COMBINATIONS</a:t>
            </a:r>
          </a:p>
          <a:p>
            <a:pPr marL="640594" lvl="1" indent="-174708">
              <a:buFont typeface="Arial" pitchFamily="34" charset="0"/>
              <a:buChar char="•"/>
            </a:pPr>
            <a:r>
              <a:rPr lang="en-US" i="0" baseline="0" dirty="0" smtClean="0"/>
              <a:t>Short-term </a:t>
            </a:r>
            <a:r>
              <a:rPr lang="en-US" i="0" baseline="0" dirty="0" err="1" smtClean="0"/>
              <a:t>vs</a:t>
            </a:r>
            <a:r>
              <a:rPr lang="en-US" i="0" baseline="0" dirty="0" smtClean="0"/>
              <a:t> long-term view</a:t>
            </a:r>
          </a:p>
          <a:p>
            <a:pPr marL="640594" lvl="1" indent="-174708">
              <a:buFont typeface="Arial" pitchFamily="34" charset="0"/>
              <a:buChar char="•"/>
            </a:pPr>
            <a:r>
              <a:rPr lang="en-US" i="0" baseline="0" dirty="0" smtClean="0"/>
              <a:t>Conventional wisdom says lots and lots of practice and drill with timed tests, etc.  Updated version of this gives set amount of time per fact and limits sets of facts to be learned, but this still does away with phases 1 and 2</a:t>
            </a:r>
          </a:p>
          <a:p>
            <a:pPr marL="640594" lvl="1" indent="-174708">
              <a:buFont typeface="Arial" pitchFamily="34" charset="0"/>
              <a:buChar char="•"/>
            </a:pPr>
            <a:r>
              <a:rPr lang="en-US" i="0" baseline="0" dirty="0" smtClean="0"/>
              <a:t>Number sense view says that purposeful, meaningful, inquiry-based instruction is the way to go.</a:t>
            </a:r>
          </a:p>
          <a:p>
            <a:pPr marL="640594" lvl="1" indent="-174708">
              <a:buFont typeface="Arial" pitchFamily="34" charset="0"/>
              <a:buChar char="•"/>
            </a:pPr>
            <a:r>
              <a:rPr lang="en-US" i="1" baseline="0" dirty="0" smtClean="0"/>
              <a:t>Adding it Up </a:t>
            </a:r>
            <a:r>
              <a:rPr lang="en-US" i="0" baseline="0" dirty="0" smtClean="0"/>
              <a:t>says that computational </a:t>
            </a:r>
            <a:r>
              <a:rPr lang="en-US" i="0" baseline="0" dirty="0" err="1" smtClean="0"/>
              <a:t>fluecy</a:t>
            </a:r>
            <a:r>
              <a:rPr lang="en-US" i="0" baseline="0" dirty="0" smtClean="0"/>
              <a:t> should be intertwined with conceptual understanding, strategic thinking and productive disposition.  (Note that CC is explicit about conceptual and procedural being balanced – using conceptual to build to procedural)</a:t>
            </a:r>
          </a:p>
          <a:p>
            <a:pPr marL="698830" lvl="1" indent="-232943">
              <a:buFont typeface="+mj-lt"/>
              <a:buAutoNum type="arabicPeriod"/>
            </a:pPr>
            <a:r>
              <a:rPr lang="en-US" i="0" baseline="0" dirty="0" smtClean="0"/>
              <a:t>Encourage the invention of , refinement of and sharing of informal strategies – these will get more efficient as number sense increases</a:t>
            </a:r>
          </a:p>
          <a:p>
            <a:pPr marL="698830" lvl="1" indent="-232943">
              <a:buFont typeface="+mj-lt"/>
              <a:buAutoNum type="arabicPeriod"/>
            </a:pPr>
            <a:r>
              <a:rPr lang="en-US" i="0" baseline="0" dirty="0" smtClean="0"/>
              <a:t>Promote meaningful memorization by looking at patterns and relationships (e.g. fact families, build on known ideas, use different strategies)</a:t>
            </a:r>
          </a:p>
          <a:p>
            <a:pPr marL="698830" lvl="1" indent="-232943">
              <a:buFont typeface="+mj-lt"/>
              <a:buAutoNum type="arabicPeriod"/>
            </a:pPr>
            <a:r>
              <a:rPr lang="en-US" i="0" baseline="0" dirty="0" smtClean="0"/>
              <a:t>Use practice wisely – to discover patterns, to make reasoning strategies more automatic</a:t>
            </a:r>
          </a:p>
          <a:p>
            <a:pPr marL="698830" lvl="1" indent="-232943">
              <a:buFont typeface="+mj-lt"/>
              <a:buAutoNum type="arabicPeriod"/>
            </a:pPr>
            <a:r>
              <a:rPr lang="en-US" i="0" baseline="0" dirty="0" smtClean="0"/>
              <a:t>Put forth idea that Number combination proficiency should be broadly defined as any efficient strategies, not just fact retrieval</a:t>
            </a:r>
          </a:p>
          <a:p>
            <a:pPr marL="640594" lvl="1" indent="-174708">
              <a:buFont typeface="Arial" pitchFamily="34" charset="0"/>
              <a:buChar char="•"/>
            </a:pPr>
            <a:endParaRPr lang="en-US" i="1" dirty="0"/>
          </a:p>
        </p:txBody>
      </p:sp>
      <p:sp>
        <p:nvSpPr>
          <p:cNvPr id="4" name="Slide Number Placeholder 3"/>
          <p:cNvSpPr>
            <a:spLocks noGrp="1"/>
          </p:cNvSpPr>
          <p:nvPr>
            <p:ph type="sldNum" sz="quarter" idx="10"/>
          </p:nvPr>
        </p:nvSpPr>
        <p:spPr/>
        <p:txBody>
          <a:bodyPr/>
          <a:lstStyle/>
          <a:p>
            <a:fld id="{E963262A-0361-4833-9408-E55EEACC0259}" type="slidenum">
              <a:rPr lang="en-US" smtClean="0"/>
              <a:t>3</a:t>
            </a:fld>
            <a:endParaRPr lang="en-US"/>
          </a:p>
        </p:txBody>
      </p:sp>
    </p:spTree>
    <p:extLst>
      <p:ext uri="{BB962C8B-B14F-4D97-AF65-F5344CB8AC3E}">
        <p14:creationId xmlns:p14="http://schemas.microsoft.com/office/powerpoint/2010/main" val="2191820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r>
              <a:rPr lang="en-US" altLang="en-US" dirty="0" smtClean="0"/>
              <a:t>Commutative</a:t>
            </a:r>
            <a:r>
              <a:rPr lang="en-US" altLang="en-US" baseline="0" dirty="0" smtClean="0"/>
              <a:t> property.  Order doesn’t matter</a:t>
            </a:r>
            <a:endParaRPr lang="en-US" altLang="en-US" dirty="0" smtClean="0"/>
          </a:p>
        </p:txBody>
      </p:sp>
      <p:sp>
        <p:nvSpPr>
          <p:cNvPr id="53252"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CB95A5AE-4E50-40A4-B4D8-EF6D15130EDF}" type="slidenum">
              <a:rPr lang="en-US" altLang="en-US" smtClean="0">
                <a:latin typeface="Arial" charset="0"/>
              </a:rPr>
              <a:pPr/>
              <a:t>34</a:t>
            </a:fld>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r>
              <a:rPr lang="en-US" altLang="en-US" dirty="0" smtClean="0"/>
              <a:t>Why might you use a prompt such as this one?- To push on Big Idea #2, the commutative property</a:t>
            </a:r>
          </a:p>
        </p:txBody>
      </p:sp>
      <p:sp>
        <p:nvSpPr>
          <p:cNvPr id="54276"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6915ACC9-A676-4DDC-922D-9AFD0A6A621E}" type="slidenum">
              <a:rPr lang="en-US" altLang="en-US" smtClean="0">
                <a:latin typeface="Arial" charset="0"/>
              </a:rPr>
              <a:pPr/>
              <a:t>35</a:t>
            </a:fld>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endParaRPr lang="en-US" altLang="en-US" smtClean="0"/>
          </a:p>
        </p:txBody>
      </p:sp>
      <p:sp>
        <p:nvSpPr>
          <p:cNvPr id="55300"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9EFF1916-E456-4F00-B7DF-96193F2B4A7E}" type="slidenum">
              <a:rPr lang="en-US" altLang="en-US" smtClean="0">
                <a:latin typeface="Arial" charset="0"/>
              </a:rPr>
              <a:pPr/>
              <a:t>36</a:t>
            </a:fld>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altLang="en-US" dirty="0" smtClean="0"/>
              <a:t>pp. 42- </a:t>
            </a:r>
            <a:r>
              <a:rPr lang="en-US" altLang="en-US" i="1" dirty="0" smtClean="0"/>
              <a:t>Mastering the Basic Math Facts in Addition and Subtraction</a:t>
            </a:r>
            <a:r>
              <a:rPr lang="en-US" altLang="en-US" i="1" baseline="0" dirty="0" smtClean="0"/>
              <a:t> </a:t>
            </a:r>
            <a:r>
              <a:rPr lang="en-US" altLang="en-US" baseline="0" dirty="0" smtClean="0"/>
              <a:t>book (blue book)</a:t>
            </a:r>
          </a:p>
          <a:p>
            <a:endParaRPr lang="en-US" altLang="en-US" baseline="0" dirty="0" smtClean="0"/>
          </a:p>
          <a:p>
            <a:r>
              <a:rPr lang="en-US" altLang="en-US" baseline="0" dirty="0" smtClean="0"/>
              <a:t>Demonstrate each game on the document camera.  Engage whole group as a class as you lead the game.</a:t>
            </a:r>
            <a:endParaRPr lang="en-US" altLang="en-US" dirty="0" smtClean="0"/>
          </a:p>
        </p:txBody>
      </p:sp>
      <p:sp>
        <p:nvSpPr>
          <p:cNvPr id="56324"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389D2C28-A103-493E-B34A-64AE304808E2}" type="slidenum">
              <a:rPr lang="en-US" altLang="en-US" smtClean="0">
                <a:latin typeface="Arial" charset="0"/>
              </a:rPr>
              <a:pPr/>
              <a:t>37</a:t>
            </a:fld>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altLang="en-US" smtClean="0"/>
              <a:t>At the end of </a:t>
            </a:r>
            <a:r>
              <a:rPr lang="en-US" altLang="en-US" i="1" smtClean="0"/>
              <a:t>Mouse Count</a:t>
            </a:r>
            <a:r>
              <a:rPr lang="en-US" altLang="en-US" smtClean="0"/>
              <a:t>, there </a:t>
            </a:r>
          </a:p>
          <a:p>
            <a:r>
              <a:rPr lang="en-US" altLang="en-US" smtClean="0"/>
              <a:t>there were 10 mice in the jar. What if 1 mouse escaped? How many mice would be in the jar? What is 1 less than 10?</a:t>
            </a:r>
          </a:p>
          <a:p>
            <a:r>
              <a:rPr lang="en-US" altLang="en-US" smtClean="0"/>
              <a:t>If there were 9 mice in the jar, and  1 mouse escapes, how many mice would still be in the jar? What is 1 less than 9?</a:t>
            </a:r>
          </a:p>
          <a:p>
            <a:r>
              <a:rPr lang="en-US" altLang="en-US" smtClean="0"/>
              <a:t>Have students use cubes or mice to solve. Write subtraction equation that goes with each problem. Then pose a few problems were 2 mice escape. </a:t>
            </a:r>
          </a:p>
          <a:p>
            <a:r>
              <a:rPr lang="en-US" altLang="en-US" smtClean="0"/>
              <a:t>When moving to + 0, keep reviewing + 1/+2/-1/-2 facts through games and practice.</a:t>
            </a:r>
          </a:p>
        </p:txBody>
      </p:sp>
      <p:sp>
        <p:nvSpPr>
          <p:cNvPr id="57348"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B28C899C-D039-433E-83A1-AFDC0CFF3B90}" type="slidenum">
              <a:rPr lang="en-US" altLang="en-US" smtClean="0">
                <a:latin typeface="Arial" charset="0"/>
              </a:rPr>
              <a:pPr/>
              <a:t>38</a:t>
            </a:fld>
            <a:endParaRPr lang="en-US" alt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r>
              <a:rPr lang="en-US" altLang="en-US" dirty="0" smtClean="0"/>
              <a:t>Mastering the Basic Math Facts in Addition and Subtraction</a:t>
            </a:r>
            <a:r>
              <a:rPr lang="en-US" altLang="en-US" baseline="0" dirty="0" smtClean="0"/>
              <a:t> book (blue book) - Handout</a:t>
            </a:r>
            <a:endParaRPr lang="en-US" altLang="en-US" dirty="0" smtClean="0"/>
          </a:p>
        </p:txBody>
      </p:sp>
      <p:sp>
        <p:nvSpPr>
          <p:cNvPr id="58372" name="Slide Number Placeholder 3"/>
          <p:cNvSpPr>
            <a:spLocks noGrp="1"/>
          </p:cNvSpPr>
          <p:nvPr>
            <p:ph type="sldNum" sz="quarter" idx="5"/>
          </p:nvPr>
        </p:nvSpPr>
        <p:spPr>
          <a:noFill/>
        </p:spPr>
        <p:txBody>
          <a:bodyPr/>
          <a:lstStyle>
            <a:lvl1pPr defTabSz="931811">
              <a:defRPr>
                <a:solidFill>
                  <a:schemeClr val="tx1"/>
                </a:solidFill>
                <a:latin typeface="Comic Sans MS" pitchFamily="66" charset="0"/>
              </a:defRPr>
            </a:lvl1pPr>
            <a:lvl2pPr marL="742909" indent="-285734" defTabSz="931811">
              <a:defRPr>
                <a:solidFill>
                  <a:schemeClr val="tx1"/>
                </a:solidFill>
                <a:latin typeface="Comic Sans MS" pitchFamily="66" charset="0"/>
              </a:defRPr>
            </a:lvl2pPr>
            <a:lvl3pPr marL="1142937" indent="-228587" defTabSz="931811">
              <a:defRPr>
                <a:solidFill>
                  <a:schemeClr val="tx1"/>
                </a:solidFill>
                <a:latin typeface="Comic Sans MS" pitchFamily="66" charset="0"/>
              </a:defRPr>
            </a:lvl3pPr>
            <a:lvl4pPr marL="1600111" indent="-228587" defTabSz="931811">
              <a:defRPr>
                <a:solidFill>
                  <a:schemeClr val="tx1"/>
                </a:solidFill>
                <a:latin typeface="Comic Sans MS" pitchFamily="66" charset="0"/>
              </a:defRPr>
            </a:lvl4pPr>
            <a:lvl5pPr marL="2057287" indent="-228587" defTabSz="931811">
              <a:defRPr>
                <a:solidFill>
                  <a:schemeClr val="tx1"/>
                </a:solidFill>
                <a:latin typeface="Comic Sans MS" pitchFamily="66" charset="0"/>
              </a:defRPr>
            </a:lvl5pPr>
            <a:lvl6pPr marL="2514461" indent="-228587" defTabSz="931811" eaLnBrk="0" fontAlgn="base" hangingPunct="0">
              <a:spcBef>
                <a:spcPct val="0"/>
              </a:spcBef>
              <a:spcAft>
                <a:spcPct val="0"/>
              </a:spcAft>
              <a:defRPr>
                <a:solidFill>
                  <a:schemeClr val="tx1"/>
                </a:solidFill>
                <a:latin typeface="Comic Sans MS" pitchFamily="66" charset="0"/>
              </a:defRPr>
            </a:lvl6pPr>
            <a:lvl7pPr marL="2971635" indent="-228587" defTabSz="931811" eaLnBrk="0" fontAlgn="base" hangingPunct="0">
              <a:spcBef>
                <a:spcPct val="0"/>
              </a:spcBef>
              <a:spcAft>
                <a:spcPct val="0"/>
              </a:spcAft>
              <a:defRPr>
                <a:solidFill>
                  <a:schemeClr val="tx1"/>
                </a:solidFill>
                <a:latin typeface="Comic Sans MS" pitchFamily="66" charset="0"/>
              </a:defRPr>
            </a:lvl7pPr>
            <a:lvl8pPr marL="3428811" indent="-228587" defTabSz="931811" eaLnBrk="0" fontAlgn="base" hangingPunct="0">
              <a:spcBef>
                <a:spcPct val="0"/>
              </a:spcBef>
              <a:spcAft>
                <a:spcPct val="0"/>
              </a:spcAft>
              <a:defRPr>
                <a:solidFill>
                  <a:schemeClr val="tx1"/>
                </a:solidFill>
                <a:latin typeface="Comic Sans MS" pitchFamily="66" charset="0"/>
              </a:defRPr>
            </a:lvl8pPr>
            <a:lvl9pPr marL="3885985" indent="-228587" defTabSz="931811" eaLnBrk="0" fontAlgn="base" hangingPunct="0">
              <a:spcBef>
                <a:spcPct val="0"/>
              </a:spcBef>
              <a:spcAft>
                <a:spcPct val="0"/>
              </a:spcAft>
              <a:defRPr>
                <a:solidFill>
                  <a:schemeClr val="tx1"/>
                </a:solidFill>
                <a:latin typeface="Comic Sans MS" pitchFamily="66" charset="0"/>
              </a:defRPr>
            </a:lvl9pPr>
          </a:lstStyle>
          <a:p>
            <a:fld id="{130911AD-C266-4229-94EA-8AC9196A01CE}" type="slidenum">
              <a:rPr lang="en-US" altLang="en-US" smtClean="0">
                <a:latin typeface="Arial" charset="0"/>
              </a:rPr>
              <a:pPr/>
              <a:t>39</a:t>
            </a:fld>
            <a:endParaRPr lang="en-US" alt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that it comes out that fluency entails 3 main parts:</a:t>
            </a:r>
          </a:p>
          <a:p>
            <a:pPr marL="232943" indent="-232943">
              <a:buFont typeface="+mj-lt"/>
              <a:buAutoNum type="arabicPeriod"/>
            </a:pPr>
            <a:r>
              <a:rPr lang="en-US" dirty="0" smtClean="0"/>
              <a:t>Efficiency</a:t>
            </a:r>
          </a:p>
          <a:p>
            <a:pPr marL="232943" indent="-232943">
              <a:buFont typeface="+mj-lt"/>
              <a:buAutoNum type="arabicPeriod"/>
            </a:pPr>
            <a:r>
              <a:rPr lang="en-US" dirty="0" smtClean="0"/>
              <a:t>Accuracy</a:t>
            </a:r>
          </a:p>
          <a:p>
            <a:pPr marL="232943" indent="-232943">
              <a:buFont typeface="+mj-lt"/>
              <a:buAutoNum type="arabicPeriod"/>
            </a:pPr>
            <a:r>
              <a:rPr lang="en-US" dirty="0" smtClean="0"/>
              <a:t>Flexibility</a:t>
            </a:r>
          </a:p>
          <a:p>
            <a:endParaRPr lang="en-US" dirty="0" smtClean="0"/>
          </a:p>
          <a:p>
            <a:r>
              <a:rPr lang="en-US" dirty="0" smtClean="0"/>
              <a:t>My takeaways (Corinne)</a:t>
            </a:r>
          </a:p>
          <a:p>
            <a:pPr marL="174708" indent="-174708">
              <a:buFont typeface="Arial" pitchFamily="34" charset="0"/>
              <a:buChar char="•"/>
            </a:pPr>
            <a:r>
              <a:rPr lang="en-US" dirty="0" smtClean="0"/>
              <a:t>Entire</a:t>
            </a:r>
            <a:r>
              <a:rPr lang="en-US" baseline="0" dirty="0" smtClean="0"/>
              <a:t> 2</a:t>
            </a:r>
            <a:r>
              <a:rPr lang="en-US" baseline="30000" dirty="0" smtClean="0"/>
              <a:t>nd</a:t>
            </a:r>
            <a:r>
              <a:rPr lang="en-US" baseline="0" dirty="0" smtClean="0"/>
              <a:t> and 3</a:t>
            </a:r>
            <a:r>
              <a:rPr lang="en-US" baseline="30000" dirty="0" smtClean="0"/>
              <a:t>rd</a:t>
            </a:r>
            <a:r>
              <a:rPr lang="en-US" baseline="0" dirty="0" smtClean="0"/>
              <a:t> paragraph really stand out to me</a:t>
            </a:r>
          </a:p>
          <a:p>
            <a:pPr marL="174708" indent="-174708">
              <a:buFont typeface="Arial" pitchFamily="34" charset="0"/>
              <a:buChar char="•"/>
            </a:pPr>
            <a:r>
              <a:rPr lang="en-US" baseline="0" dirty="0" smtClean="0"/>
              <a:t>Memorization is one of the least effective ways to reach fluency (4</a:t>
            </a:r>
            <a:r>
              <a:rPr lang="en-US" baseline="30000" dirty="0" smtClean="0"/>
              <a:t>th</a:t>
            </a:r>
            <a:r>
              <a:rPr lang="en-US" baseline="0" dirty="0" smtClean="0"/>
              <a:t> paragraph)</a:t>
            </a:r>
          </a:p>
          <a:p>
            <a:pPr marL="174708" indent="-174708">
              <a:buFont typeface="Arial" pitchFamily="34" charset="0"/>
              <a:buChar char="•"/>
            </a:pPr>
            <a:r>
              <a:rPr lang="en-US" baseline="0" dirty="0" smtClean="0"/>
              <a:t>Like the questions Linda G poses in the 7</a:t>
            </a:r>
            <a:r>
              <a:rPr lang="en-US" baseline="30000" dirty="0" smtClean="0"/>
              <a:t>th</a:t>
            </a:r>
            <a:r>
              <a:rPr lang="en-US" baseline="0" dirty="0" smtClean="0"/>
              <a:t> paragraph (Do we give students the opportunity to think about what they know and understand and use it in ways that make sense to them?  ….)</a:t>
            </a:r>
          </a:p>
          <a:p>
            <a:pPr marL="174708" indent="-174708">
              <a:buFont typeface="Arial" pitchFamily="34" charset="0"/>
              <a:buChar char="•"/>
            </a:pPr>
            <a:r>
              <a:rPr lang="en-US" baseline="0" dirty="0" smtClean="0"/>
              <a:t>8</a:t>
            </a:r>
            <a:r>
              <a:rPr lang="en-US" baseline="30000" dirty="0" smtClean="0"/>
              <a:t>th</a:t>
            </a:r>
            <a:r>
              <a:rPr lang="en-US" baseline="0" dirty="0" smtClean="0"/>
              <a:t> paragraph mentions “mastery of facts”  I think that as soon as we see the work “master” we assume that means to memorize – WRONG</a:t>
            </a:r>
          </a:p>
          <a:p>
            <a:pPr marL="174708" indent="-174708">
              <a:buFont typeface="Arial" pitchFamily="34" charset="0"/>
              <a:buChar char="•"/>
            </a:pPr>
            <a:r>
              <a:rPr lang="en-US" baseline="0" dirty="0" smtClean="0"/>
              <a:t>“As we think about fluency, we should realize that it is more than procedural.”</a:t>
            </a:r>
          </a:p>
          <a:p>
            <a:pPr marL="174708" indent="-174708">
              <a:buFont typeface="Arial" pitchFamily="34" charset="0"/>
              <a:buChar char="•"/>
            </a:pPr>
            <a:r>
              <a:rPr lang="en-US" baseline="0" dirty="0" smtClean="0"/>
              <a:t>Last paragraph…I am not sure our students actually enter school thinking the goal is to do math fast and get it right.  I agree that we encourage it, sometimes </a:t>
            </a:r>
            <a:r>
              <a:rPr lang="en-US" baseline="0" dirty="0" err="1" smtClean="0"/>
              <a:t>inadvertantly</a:t>
            </a:r>
            <a:r>
              <a:rPr lang="en-US" baseline="0" dirty="0" smtClean="0"/>
              <a:t>, sometimes purposefully.</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40</a:t>
            </a:fld>
            <a:endParaRPr lang="en-US"/>
          </a:p>
        </p:txBody>
      </p:sp>
    </p:spTree>
    <p:extLst>
      <p:ext uri="{BB962C8B-B14F-4D97-AF65-F5344CB8AC3E}">
        <p14:creationId xmlns:p14="http://schemas.microsoft.com/office/powerpoint/2010/main" val="35263923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up their post-its from day 2.</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41</a:t>
            </a:fld>
            <a:endParaRPr lang="en-US"/>
          </a:p>
        </p:txBody>
      </p:sp>
    </p:spTree>
    <p:extLst>
      <p:ext uri="{BB962C8B-B14F-4D97-AF65-F5344CB8AC3E}">
        <p14:creationId xmlns:p14="http://schemas.microsoft.com/office/powerpoint/2010/main" val="4004430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B93552-6071-4873-98E3-52E55795194F}" type="slidenum">
              <a:rPr lang="en-US" smtClean="0"/>
              <a:t>5</a:t>
            </a:fld>
            <a:endParaRPr lang="en-US"/>
          </a:p>
        </p:txBody>
      </p:sp>
    </p:spTree>
    <p:extLst>
      <p:ext uri="{BB962C8B-B14F-4D97-AF65-F5344CB8AC3E}">
        <p14:creationId xmlns:p14="http://schemas.microsoft.com/office/powerpoint/2010/main" val="172288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what John Van de </a:t>
            </a:r>
            <a:r>
              <a:rPr lang="en-US" baseline="0" dirty="0" err="1" smtClean="0"/>
              <a:t>Walle</a:t>
            </a:r>
            <a:r>
              <a:rPr lang="en-US" baseline="0" dirty="0" smtClean="0"/>
              <a:t> has to say about basic fact mastery.</a:t>
            </a:r>
          </a:p>
          <a:p>
            <a:endParaRPr lang="en-US" baseline="0" dirty="0" smtClean="0"/>
          </a:p>
          <a:p>
            <a:r>
              <a:rPr lang="en-US" baseline="0" dirty="0" smtClean="0"/>
              <a:t>Let’s see what the CCSSM have to say about it.</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6</a:t>
            </a:fld>
            <a:endParaRPr lang="en-US"/>
          </a:p>
        </p:txBody>
      </p:sp>
    </p:spTree>
    <p:extLst>
      <p:ext uri="{BB962C8B-B14F-4D97-AF65-F5344CB8AC3E}">
        <p14:creationId xmlns:p14="http://schemas.microsoft.com/office/powerpoint/2010/main" val="732882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Mental math 16 + 15</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7</a:t>
            </a:fld>
            <a:endParaRPr lang="en-US"/>
          </a:p>
        </p:txBody>
      </p:sp>
    </p:spTree>
    <p:extLst>
      <p:ext uri="{BB962C8B-B14F-4D97-AF65-F5344CB8AC3E}">
        <p14:creationId xmlns:p14="http://schemas.microsoft.com/office/powerpoint/2010/main" val="3004329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70</a:t>
            </a:r>
            <a:r>
              <a:rPr lang="en-US" baseline="0" smtClean="0"/>
              <a:t> –54</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8</a:t>
            </a:fld>
            <a:endParaRPr lang="en-US"/>
          </a:p>
        </p:txBody>
      </p:sp>
    </p:spTree>
    <p:extLst>
      <p:ext uri="{BB962C8B-B14F-4D97-AF65-F5344CB8AC3E}">
        <p14:creationId xmlns:p14="http://schemas.microsoft.com/office/powerpoint/2010/main" val="1833393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 x 15</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9</a:t>
            </a:fld>
            <a:endParaRPr lang="en-US"/>
          </a:p>
        </p:txBody>
      </p:sp>
    </p:spTree>
    <p:extLst>
      <p:ext uri="{BB962C8B-B14F-4D97-AF65-F5344CB8AC3E}">
        <p14:creationId xmlns:p14="http://schemas.microsoft.com/office/powerpoint/2010/main" val="1434665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63262A-0361-4833-9408-E55EEACC0259}" type="slidenum">
              <a:rPr lang="en-US" smtClean="0"/>
              <a:t>10</a:t>
            </a:fld>
            <a:endParaRPr lang="en-US"/>
          </a:p>
        </p:txBody>
      </p:sp>
    </p:spTree>
    <p:extLst>
      <p:ext uri="{BB962C8B-B14F-4D97-AF65-F5344CB8AC3E}">
        <p14:creationId xmlns:p14="http://schemas.microsoft.com/office/powerpoint/2010/main" val="3569066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733F865-11B1-4DEA-97FE-9CEDA9176DD6}" type="datetime1">
              <a:rPr lang="en-US" smtClean="0"/>
              <a:t>3/5/2014</a:t>
            </a:fld>
            <a:endParaRPr lang="en-US"/>
          </a:p>
        </p:txBody>
      </p:sp>
      <p:sp>
        <p:nvSpPr>
          <p:cNvPr id="19" name="Footer Placeholder 18"/>
          <p:cNvSpPr>
            <a:spLocks noGrp="1"/>
          </p:cNvSpPr>
          <p:nvPr>
            <p:ph type="ftr" sz="quarter" idx="11"/>
          </p:nvPr>
        </p:nvSpPr>
        <p:spPr/>
        <p:txBody>
          <a:bodyPr/>
          <a:lstStyle/>
          <a:p>
            <a:r>
              <a:rPr lang="en-US" smtClean="0"/>
              <a:t>Math &amp; Science Collaborative at the Allegheny Intermediate Unit</a:t>
            </a:r>
            <a:endParaRPr lang="en-US" dirty="0"/>
          </a:p>
        </p:txBody>
      </p:sp>
      <p:sp>
        <p:nvSpPr>
          <p:cNvPr id="27" name="Slide Number Placeholder 26"/>
          <p:cNvSpPr>
            <a:spLocks noGrp="1"/>
          </p:cNvSpPr>
          <p:nvPr>
            <p:ph type="sldNum" sz="quarter" idx="12"/>
          </p:nvPr>
        </p:nvSpPr>
        <p:spPr/>
        <p:txBody>
          <a:bodyPr/>
          <a:lstStyle/>
          <a:p>
            <a:fld id="{4F5C4473-CC75-485B-B732-AE8FC7E8C2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C31851-851D-4059-BF14-528B18A14CA6}"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AA9163-ECC6-45B4-97E8-997F0EC08952}"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7AC016-24B7-4D55-BA0B-8C8F324CE718}"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B42E689-6FF3-451F-AC75-A5C44E98A4F7}"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9025B1-F257-4E60-B154-34678BA57BDF}"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192086-266C-4E45-80A1-A938848616CC}" type="datetime1">
              <a:rPr lang="en-US" smtClean="0"/>
              <a:t>3/5/2014</a:t>
            </a:fld>
            <a:endParaRPr lang="en-US"/>
          </a:p>
        </p:txBody>
      </p:sp>
      <p:sp>
        <p:nvSpPr>
          <p:cNvPr id="8" name="Footer Placeholder 7"/>
          <p:cNvSpPr>
            <a:spLocks noGrp="1"/>
          </p:cNvSpPr>
          <p:nvPr>
            <p:ph type="ftr" sz="quarter" idx="11"/>
          </p:nvPr>
        </p:nvSpPr>
        <p:spPr/>
        <p:txBody>
          <a:bodyPr/>
          <a:lstStyle/>
          <a:p>
            <a:r>
              <a:rPr lang="en-US" smtClean="0"/>
              <a:t>Math &amp; Science Collaborative at the Allegheny Intermediate Unit</a:t>
            </a:r>
            <a:endParaRPr lang="en-US"/>
          </a:p>
        </p:txBody>
      </p:sp>
      <p:sp>
        <p:nvSpPr>
          <p:cNvPr id="9" name="Slide Number Placeholder 8"/>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00D40DC-56F7-4E8C-8098-BAB27070793C}" type="datetime1">
              <a:rPr lang="en-US" smtClean="0"/>
              <a:t>3/5/2014</a:t>
            </a:fld>
            <a:endParaRPr lang="en-US"/>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
        <p:nvSpPr>
          <p:cNvPr id="5" name="Slide Number Placeholder 4"/>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68EBF-7D85-4A0A-A422-FAB88989B6DB}" type="datetime1">
              <a:rPr lang="en-US" smtClean="0"/>
              <a:t>3/5/2014</a:t>
            </a:fld>
            <a:endParaRPr lang="en-US"/>
          </a:p>
        </p:txBody>
      </p:sp>
      <p:sp>
        <p:nvSpPr>
          <p:cNvPr id="3" name="Footer Placeholder 2"/>
          <p:cNvSpPr>
            <a:spLocks noGrp="1"/>
          </p:cNvSpPr>
          <p:nvPr>
            <p:ph type="ftr" sz="quarter" idx="11"/>
          </p:nvPr>
        </p:nvSpPr>
        <p:spPr/>
        <p:txBody>
          <a:bodyPr/>
          <a:lstStyle/>
          <a:p>
            <a:r>
              <a:rPr lang="en-US" smtClean="0"/>
              <a:t>Math &amp; Science Collaborative at the Allegheny Intermediate Unit</a:t>
            </a:r>
            <a:endParaRPr lang="en-US"/>
          </a:p>
        </p:txBody>
      </p:sp>
      <p:sp>
        <p:nvSpPr>
          <p:cNvPr id="4" name="Slide Number Placeholder 3"/>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4DDB9D-B867-4041-8D3A-8B63DB3371C3}"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688BAF-59EE-49A8-AA5B-A5CA75A69B89}"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F5C4473-CC75-485B-B732-AE8FC7E8C28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37E247-1426-40CC-BA2E-2A9B95382ADE}" type="datetime1">
              <a:rPr lang="en-US" smtClean="0"/>
              <a:t>3/5/2014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Math &amp; Science Collaborative at the Allegheny Intermediate Unit</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F5C4473-CC75-485B-B732-AE8FC7E8C28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control" Target="../activeX/activeX2.xml"/><Relationship Id="rId7" Type="http://schemas.openxmlformats.org/officeDocument/2006/relationships/image" Target="../media/image14.jpe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notesSlide" Target="../notesSlides/notesSlide27.xml"/><Relationship Id="rId5" Type="http://schemas.openxmlformats.org/officeDocument/2006/relationships/slideLayout" Target="../slideLayouts/slideLayout2.xml"/><Relationship Id="rId10" Type="http://schemas.openxmlformats.org/officeDocument/2006/relationships/image" Target="../media/image17.wmf"/><Relationship Id="rId4" Type="http://schemas.openxmlformats.org/officeDocument/2006/relationships/control" Target="../activeX/activeX3.xml"/><Relationship Id="rId9" Type="http://schemas.openxmlformats.org/officeDocument/2006/relationships/image" Target="../media/image16.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Number Sense</a:t>
            </a:r>
            <a:br>
              <a:rPr lang="en-US" dirty="0" smtClean="0"/>
            </a:br>
            <a:r>
              <a:rPr lang="en-US" smtClean="0"/>
              <a:t>Grades K-2</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dirty="0"/>
          </a:p>
        </p:txBody>
      </p:sp>
      <p:sp>
        <p:nvSpPr>
          <p:cNvPr id="5" name="Subtitle 4"/>
          <p:cNvSpPr>
            <a:spLocks noGrp="1"/>
          </p:cNvSpPr>
          <p:nvPr>
            <p:ph type="subTitle" idx="1"/>
          </p:nvPr>
        </p:nvSpPr>
        <p:spPr/>
        <p:txBody>
          <a:bodyPr>
            <a:normAutofit/>
          </a:bodyPr>
          <a:lstStyle/>
          <a:p>
            <a:r>
              <a:rPr lang="en-US" sz="6600" dirty="0" smtClean="0"/>
              <a:t>Day 3</a:t>
            </a:r>
            <a:endParaRPr lang="en-US" sz="6600" dirty="0"/>
          </a:p>
        </p:txBody>
      </p:sp>
    </p:spTree>
    <p:extLst>
      <p:ext uri="{BB962C8B-B14F-4D97-AF65-F5344CB8AC3E}">
        <p14:creationId xmlns:p14="http://schemas.microsoft.com/office/powerpoint/2010/main" val="2299502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b="1" dirty="0" smtClean="0"/>
              <a:t>Place Value Standards</a:t>
            </a:r>
            <a:endParaRPr lang="en-US" b="1" dirty="0"/>
          </a:p>
        </p:txBody>
      </p:sp>
      <p:sp>
        <p:nvSpPr>
          <p:cNvPr id="3" name="Content Placeholder 2"/>
          <p:cNvSpPr>
            <a:spLocks noGrp="1"/>
          </p:cNvSpPr>
          <p:nvPr>
            <p:ph idx="1"/>
          </p:nvPr>
        </p:nvSpPr>
        <p:spPr>
          <a:xfrm>
            <a:off x="457200" y="1752600"/>
            <a:ext cx="8229600" cy="4389120"/>
          </a:xfrm>
        </p:spPr>
        <p:txBody>
          <a:bodyPr>
            <a:noAutofit/>
          </a:bodyPr>
          <a:lstStyle/>
          <a:p>
            <a:r>
              <a:rPr lang="en-US" sz="3200" dirty="0" smtClean="0"/>
              <a:t>PA Core Standards talk about “strategies based on place-value, properties of operations, and/or relationships between operations.”</a:t>
            </a:r>
          </a:p>
          <a:p>
            <a:pPr lvl="1"/>
            <a:r>
              <a:rPr lang="en-US" sz="3200" dirty="0" smtClean="0"/>
              <a:t>Look at the standards. What strategies are they focusing on? What are </a:t>
            </a:r>
            <a:r>
              <a:rPr lang="en-US" sz="3200" dirty="0"/>
              <a:t>“strategies based on place-value, properties of operations, and/or relationships between operations</a:t>
            </a:r>
            <a:r>
              <a:rPr lang="en-US" sz="3200" dirty="0" smtClean="0"/>
              <a:t>.?</a:t>
            </a:r>
            <a:endParaRPr lang="en-US" sz="3200" dirty="0"/>
          </a:p>
          <a:p>
            <a:pPr marL="393192" lvl="1" indent="0">
              <a:buNone/>
            </a:pPr>
            <a:endParaRPr lang="en-US" sz="32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2508450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2.OA.2</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752600"/>
            <a:ext cx="7010400" cy="204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5" y="4324350"/>
            <a:ext cx="8905875"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6661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1.OA.6</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779352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570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609600"/>
          </a:xfrm>
        </p:spPr>
        <p:txBody>
          <a:bodyPr>
            <a:normAutofit fontScale="90000"/>
          </a:bodyPr>
          <a:lstStyle/>
          <a:p>
            <a:r>
              <a:rPr lang="en-US" dirty="0" smtClean="0"/>
              <a:t>PA Core</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981773"/>
            <a:ext cx="3491725" cy="5342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0987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990600"/>
          </a:xfrm>
        </p:spPr>
        <p:txBody>
          <a:bodyPr/>
          <a:lstStyle/>
          <a:p>
            <a:r>
              <a:rPr lang="en-US" dirty="0" smtClean="0"/>
              <a:t>Precursors to Fluency</a:t>
            </a:r>
            <a:endParaRPr lang="en-US" dirty="0"/>
          </a:p>
        </p:txBody>
      </p:sp>
      <p:sp>
        <p:nvSpPr>
          <p:cNvPr id="3" name="Content Placeholder 2"/>
          <p:cNvSpPr>
            <a:spLocks noGrp="1"/>
          </p:cNvSpPr>
          <p:nvPr>
            <p:ph idx="1"/>
          </p:nvPr>
        </p:nvSpPr>
        <p:spPr>
          <a:xfrm>
            <a:off x="457200" y="1219200"/>
            <a:ext cx="8305800" cy="5638800"/>
          </a:xfrm>
        </p:spPr>
        <p:txBody>
          <a:bodyPr>
            <a:normAutofit lnSpcReduction="10000"/>
          </a:bodyPr>
          <a:lstStyle/>
          <a:p>
            <a:pPr marL="365760" indent="-256032">
              <a:buFont typeface="Wingdings 3"/>
              <a:buChar char=""/>
              <a:defRPr/>
            </a:pPr>
            <a:r>
              <a:rPr lang="en-US" sz="2400" b="1" dirty="0"/>
              <a:t>The sequence of number names, both starting at 1 and not starting at 1</a:t>
            </a:r>
          </a:p>
          <a:p>
            <a:pPr marL="365760" indent="-256032">
              <a:buFont typeface="Wingdings 3"/>
              <a:buChar char=""/>
              <a:defRPr/>
            </a:pPr>
            <a:r>
              <a:rPr lang="en-US" sz="2400" b="1" dirty="0"/>
              <a:t>How to count a set, keeping track of the items they counted </a:t>
            </a:r>
            <a:endParaRPr lang="en-US" sz="2400" b="1" dirty="0" smtClean="0"/>
          </a:p>
          <a:p>
            <a:pPr marL="365760" indent="-256032">
              <a:buFont typeface="Wingdings 3"/>
              <a:buChar char=""/>
              <a:defRPr/>
            </a:pPr>
            <a:r>
              <a:rPr lang="en-US" sz="2400" b="1" dirty="0" smtClean="0"/>
              <a:t>Understanding relationships of more,  less , and same</a:t>
            </a:r>
            <a:endParaRPr lang="en-US" sz="2400" b="1" dirty="0"/>
          </a:p>
          <a:p>
            <a:pPr marL="365760" indent="-256032">
              <a:buFont typeface="Wingdings 3"/>
              <a:buChar char=""/>
              <a:defRPr/>
            </a:pPr>
            <a:r>
              <a:rPr lang="en-US" sz="2400" b="1" dirty="0"/>
              <a:t>Skip </a:t>
            </a:r>
            <a:r>
              <a:rPr lang="en-US" sz="2400" b="1" dirty="0" smtClean="0"/>
              <a:t>counting starting </a:t>
            </a:r>
            <a:r>
              <a:rPr lang="en-US" sz="2400" b="1" dirty="0"/>
              <a:t>from 1 and from other </a:t>
            </a:r>
            <a:r>
              <a:rPr lang="en-US" sz="2400" b="1" dirty="0" smtClean="0"/>
              <a:t>numbers</a:t>
            </a:r>
          </a:p>
          <a:p>
            <a:pPr marL="365760" indent="-256032">
              <a:buFont typeface="Wingdings 3"/>
              <a:buChar char=""/>
              <a:defRPr/>
            </a:pPr>
            <a:r>
              <a:rPr lang="en-US" sz="2400" b="1" dirty="0" smtClean="0"/>
              <a:t> Cardinality</a:t>
            </a:r>
            <a:endParaRPr lang="en-US" sz="2400" b="1" dirty="0"/>
          </a:p>
          <a:p>
            <a:pPr marL="365760" indent="-256032">
              <a:buFont typeface="Wingdings 3"/>
              <a:buChar char=""/>
              <a:defRPr/>
            </a:pPr>
            <a:r>
              <a:rPr lang="en-US" sz="2400" b="1" dirty="0"/>
              <a:t>Conservation </a:t>
            </a:r>
          </a:p>
          <a:p>
            <a:pPr marL="365760" indent="-256032">
              <a:buFont typeface="Wingdings 3"/>
              <a:buChar char=""/>
              <a:defRPr/>
            </a:pPr>
            <a:r>
              <a:rPr lang="en-US" sz="2400" b="1" dirty="0" smtClean="0"/>
              <a:t>1-to-1 </a:t>
            </a:r>
            <a:r>
              <a:rPr lang="en-US" sz="2400" b="1" dirty="0"/>
              <a:t>correspondence </a:t>
            </a:r>
          </a:p>
          <a:p>
            <a:pPr marL="365760" indent="-256032">
              <a:buFont typeface="Wingdings 3"/>
              <a:buChar char=""/>
              <a:defRPr/>
            </a:pPr>
            <a:r>
              <a:rPr lang="en-US" sz="2400" b="1" dirty="0">
                <a:solidFill>
                  <a:srgbClr val="FF0000"/>
                </a:solidFill>
              </a:rPr>
              <a:t>Making tens – </a:t>
            </a:r>
            <a:r>
              <a:rPr lang="en-US" sz="2000" b="1" dirty="0">
                <a:solidFill>
                  <a:srgbClr val="FF0000"/>
                </a:solidFill>
              </a:rPr>
              <a:t>link to understanding place value</a:t>
            </a:r>
          </a:p>
          <a:p>
            <a:pPr marL="365760" indent="-256032">
              <a:buFont typeface="Wingdings 3"/>
              <a:buChar char=""/>
              <a:defRPr/>
            </a:pPr>
            <a:r>
              <a:rPr lang="en-US" sz="2400" b="1" dirty="0">
                <a:solidFill>
                  <a:srgbClr val="FF0000"/>
                </a:solidFill>
              </a:rPr>
              <a:t>Subitizing </a:t>
            </a:r>
            <a:endParaRPr lang="en-US" sz="2400" b="1" dirty="0" smtClean="0">
              <a:solidFill>
                <a:srgbClr val="FF0000"/>
              </a:solidFill>
            </a:endParaRPr>
          </a:p>
          <a:p>
            <a:pPr marL="365760" indent="-256032">
              <a:buFont typeface="Wingdings 3"/>
              <a:buChar char=""/>
              <a:defRPr/>
            </a:pPr>
            <a:r>
              <a:rPr lang="en-US" sz="2400" b="1" dirty="0" smtClean="0">
                <a:solidFill>
                  <a:srgbClr val="FF0000"/>
                </a:solidFill>
              </a:rPr>
              <a:t>Decomposing and composing numbers </a:t>
            </a:r>
          </a:p>
          <a:p>
            <a:pPr marL="365760" indent="-256032">
              <a:buFont typeface="Wingdings 3"/>
              <a:buChar char=""/>
              <a:defRPr/>
            </a:pPr>
            <a:r>
              <a:rPr lang="en-US" sz="2400" b="1" dirty="0" smtClean="0">
                <a:solidFill>
                  <a:srgbClr val="FF0000"/>
                </a:solidFill>
              </a:rPr>
              <a:t>Understanding part-part-whole</a:t>
            </a:r>
          </a:p>
          <a:p>
            <a:pPr marL="365760" indent="-256032">
              <a:buFont typeface="Wingdings 3"/>
              <a:buChar char=""/>
              <a:defRPr/>
            </a:pPr>
            <a:r>
              <a:rPr lang="en-US" sz="2400" b="1" dirty="0" smtClean="0">
                <a:solidFill>
                  <a:srgbClr val="FF0000"/>
                </a:solidFill>
              </a:rPr>
              <a:t>Number sense</a:t>
            </a:r>
            <a:endParaRPr lang="en-US" sz="2400" b="1" dirty="0">
              <a:solidFill>
                <a:srgbClr val="FF0000"/>
              </a:solidFill>
            </a:endParaRPr>
          </a:p>
          <a:p>
            <a:endParaRPr lang="en-US"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60782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Fluency demands…</a:t>
            </a:r>
            <a:endParaRPr lang="en-US" b="1" dirty="0"/>
          </a:p>
        </p:txBody>
      </p:sp>
      <p:sp>
        <p:nvSpPr>
          <p:cNvPr id="3" name="Content Placeholder 2"/>
          <p:cNvSpPr>
            <a:spLocks noGrp="1"/>
          </p:cNvSpPr>
          <p:nvPr>
            <p:ph idx="1"/>
          </p:nvPr>
        </p:nvSpPr>
        <p:spPr/>
        <p:txBody>
          <a:bodyPr>
            <a:normAutofit/>
          </a:bodyPr>
          <a:lstStyle/>
          <a:p>
            <a:r>
              <a:rPr lang="en-US" sz="3600" dirty="0" smtClean="0"/>
              <a:t>An understanding of the meaning of operations and their relationship to each other.</a:t>
            </a:r>
          </a:p>
          <a:p>
            <a:r>
              <a:rPr lang="en-US" sz="3600" dirty="0" smtClean="0"/>
              <a:t>The knowledge of a large repertoire of number relationships.  (The “patterns” of our number system.)</a:t>
            </a:r>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1446408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 demands… </a:t>
            </a:r>
            <a:endParaRPr lang="en-US" dirty="0"/>
          </a:p>
        </p:txBody>
      </p:sp>
      <p:sp>
        <p:nvSpPr>
          <p:cNvPr id="3" name="Content Placeholder 2"/>
          <p:cNvSpPr>
            <a:spLocks noGrp="1"/>
          </p:cNvSpPr>
          <p:nvPr>
            <p:ph idx="1"/>
          </p:nvPr>
        </p:nvSpPr>
        <p:spPr/>
        <p:txBody>
          <a:bodyPr>
            <a:noAutofit/>
          </a:bodyPr>
          <a:lstStyle/>
          <a:p>
            <a:r>
              <a:rPr lang="en-US" sz="2800" dirty="0"/>
              <a:t>A thorough understanding of the base-ten number system, how numbers are structured in this system, and how this system behaves in different </a:t>
            </a:r>
            <a:r>
              <a:rPr lang="en-US" sz="2800" dirty="0" smtClean="0"/>
              <a:t>operations.</a:t>
            </a:r>
          </a:p>
          <a:p>
            <a:r>
              <a:rPr lang="en-US" sz="2800" dirty="0" smtClean="0"/>
              <a:t>Knowing how a number can be composed and decomposed and using that information to be flexible and efficient with solving problems. </a:t>
            </a:r>
          </a:p>
          <a:p>
            <a:pPr marL="0" indent="0">
              <a:buNone/>
            </a:pPr>
            <a:endParaRPr lang="en-US" sz="2800" dirty="0" smtClean="0"/>
          </a:p>
          <a:p>
            <a:pPr marL="0" indent="0">
              <a:buNone/>
            </a:pPr>
            <a:r>
              <a:rPr lang="en-US" sz="2800" dirty="0" smtClean="0"/>
              <a:t>Involves three components. </a:t>
            </a:r>
            <a:endParaRPr lang="en-US" sz="28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364457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a:t>
            </a:r>
            <a:endParaRPr lang="en-US" dirty="0"/>
          </a:p>
        </p:txBody>
      </p:sp>
      <p:sp>
        <p:nvSpPr>
          <p:cNvPr id="3" name="Content Placeholder 2"/>
          <p:cNvSpPr>
            <a:spLocks noGrp="1"/>
          </p:cNvSpPr>
          <p:nvPr>
            <p:ph idx="1"/>
          </p:nvPr>
        </p:nvSpPr>
        <p:spPr/>
        <p:txBody>
          <a:bodyPr>
            <a:normAutofit fontScale="85000" lnSpcReduction="20000"/>
          </a:bodyPr>
          <a:lstStyle/>
          <a:p>
            <a:r>
              <a:rPr lang="en-US" i="1" dirty="0"/>
              <a:t>Efficiency </a:t>
            </a:r>
            <a:r>
              <a:rPr lang="en-US" dirty="0"/>
              <a:t>implies that the student does not </a:t>
            </a:r>
            <a:r>
              <a:rPr lang="en-US" dirty="0" smtClean="0"/>
              <a:t>get bogged </a:t>
            </a:r>
            <a:r>
              <a:rPr lang="en-US" dirty="0"/>
              <a:t>down in many steps or lose track of </a:t>
            </a:r>
            <a:r>
              <a:rPr lang="en-US" dirty="0" smtClean="0"/>
              <a:t>the logic </a:t>
            </a:r>
            <a:r>
              <a:rPr lang="en-US" dirty="0"/>
              <a:t>of the strategy. An efficient strategy is </a:t>
            </a:r>
            <a:r>
              <a:rPr lang="en-US" dirty="0" smtClean="0"/>
              <a:t>one that </a:t>
            </a:r>
            <a:r>
              <a:rPr lang="en-US" dirty="0"/>
              <a:t>the student can carry out easily, </a:t>
            </a:r>
            <a:r>
              <a:rPr lang="en-US" dirty="0" smtClean="0"/>
              <a:t>keeping track </a:t>
            </a:r>
            <a:r>
              <a:rPr lang="en-US" dirty="0"/>
              <a:t>of </a:t>
            </a:r>
            <a:r>
              <a:rPr lang="en-US" dirty="0" smtClean="0"/>
              <a:t>sub-problems </a:t>
            </a:r>
            <a:r>
              <a:rPr lang="en-US" dirty="0"/>
              <a:t>and making use of </a:t>
            </a:r>
            <a:r>
              <a:rPr lang="en-US" dirty="0" smtClean="0"/>
              <a:t>intermediate results </a:t>
            </a:r>
            <a:r>
              <a:rPr lang="en-US" dirty="0"/>
              <a:t>to solve the problem.</a:t>
            </a:r>
          </a:p>
          <a:p>
            <a:r>
              <a:rPr lang="en-US" i="1" dirty="0" smtClean="0"/>
              <a:t>Accuracy </a:t>
            </a:r>
            <a:r>
              <a:rPr lang="en-US" dirty="0"/>
              <a:t>depends on several aspects of </a:t>
            </a:r>
            <a:r>
              <a:rPr lang="en-US" dirty="0" smtClean="0"/>
              <a:t>the problem-solving </a:t>
            </a:r>
            <a:r>
              <a:rPr lang="en-US" dirty="0"/>
              <a:t>process, among them, </a:t>
            </a:r>
            <a:r>
              <a:rPr lang="en-US" dirty="0" smtClean="0"/>
              <a:t>careful recording</a:t>
            </a:r>
            <a:r>
              <a:rPr lang="en-US" dirty="0"/>
              <a:t>, the knowledge of basic number </a:t>
            </a:r>
            <a:r>
              <a:rPr lang="en-US" dirty="0" smtClean="0"/>
              <a:t>combinations and </a:t>
            </a:r>
            <a:r>
              <a:rPr lang="en-US" dirty="0"/>
              <a:t>other important number relationships</a:t>
            </a:r>
            <a:r>
              <a:rPr lang="en-US" dirty="0" smtClean="0"/>
              <a:t>, and </a:t>
            </a:r>
            <a:r>
              <a:rPr lang="en-US" dirty="0"/>
              <a:t>concern for double-checking results.</a:t>
            </a:r>
          </a:p>
          <a:p>
            <a:r>
              <a:rPr lang="en-US" i="1" dirty="0" smtClean="0"/>
              <a:t>Flexibility </a:t>
            </a:r>
            <a:r>
              <a:rPr lang="en-US" dirty="0"/>
              <a:t>requires the knowledge of more </a:t>
            </a:r>
            <a:r>
              <a:rPr lang="en-US" dirty="0" smtClean="0"/>
              <a:t>than one </a:t>
            </a:r>
            <a:r>
              <a:rPr lang="en-US" dirty="0"/>
              <a:t>approach to solving a particular kind </a:t>
            </a:r>
            <a:r>
              <a:rPr lang="en-US" dirty="0" smtClean="0"/>
              <a:t>of problem</a:t>
            </a:r>
            <a:r>
              <a:rPr lang="en-US" dirty="0"/>
              <a:t>. Students need to be flexible to be </a:t>
            </a:r>
            <a:r>
              <a:rPr lang="en-US" dirty="0" smtClean="0"/>
              <a:t>able to </a:t>
            </a:r>
            <a:r>
              <a:rPr lang="en-US" dirty="0"/>
              <a:t>choose an appropriate strategy for the </a:t>
            </a:r>
            <a:r>
              <a:rPr lang="en-US" dirty="0" smtClean="0"/>
              <a:t>problem at </a:t>
            </a:r>
            <a:r>
              <a:rPr lang="en-US" dirty="0"/>
              <a:t>hand and also to use one method to </a:t>
            </a:r>
            <a:r>
              <a:rPr lang="en-US" dirty="0" smtClean="0"/>
              <a:t>solve a </a:t>
            </a:r>
            <a:r>
              <a:rPr lang="en-US" dirty="0"/>
              <a:t>problem and another method to </a:t>
            </a:r>
            <a:r>
              <a:rPr lang="en-US" dirty="0" smtClean="0"/>
              <a:t>double-check the </a:t>
            </a:r>
            <a:r>
              <a:rPr lang="en-US" dirty="0"/>
              <a:t>results.</a:t>
            </a:r>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300377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b="1" dirty="0" smtClean="0"/>
              <a:t>How Can We Help Students with Facts?</a:t>
            </a:r>
            <a:endParaRPr lang="en-US" b="1" dirty="0"/>
          </a:p>
        </p:txBody>
      </p:sp>
      <p:sp>
        <p:nvSpPr>
          <p:cNvPr id="3" name="Content Placeholder 2"/>
          <p:cNvSpPr>
            <a:spLocks noGrp="1"/>
          </p:cNvSpPr>
          <p:nvPr>
            <p:ph idx="1"/>
          </p:nvPr>
        </p:nvSpPr>
        <p:spPr>
          <a:xfrm>
            <a:off x="457200" y="2392680"/>
            <a:ext cx="8229600" cy="4389120"/>
          </a:xfrm>
        </p:spPr>
        <p:txBody>
          <a:bodyPr>
            <a:normAutofit/>
          </a:bodyPr>
          <a:lstStyle/>
          <a:p>
            <a:r>
              <a:rPr lang="en-US" sz="3200" dirty="0" smtClean="0"/>
              <a:t>Ongoing practice and engagement with math facts tasks </a:t>
            </a:r>
          </a:p>
          <a:p>
            <a:r>
              <a:rPr lang="en-US" sz="3200" dirty="0" smtClean="0"/>
              <a:t>Hands-on activities and thoughtful discussions </a:t>
            </a:r>
          </a:p>
          <a:p>
            <a:r>
              <a:rPr lang="en-US" sz="3200" dirty="0" smtClean="0"/>
              <a:t>Conceptual understanding of operations </a:t>
            </a:r>
          </a:p>
          <a:p>
            <a:r>
              <a:rPr lang="en-US" sz="3200" dirty="0" smtClean="0"/>
              <a:t>Strategic thinking </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a:t>
            </a:r>
          </a:p>
          <a:p>
            <a:pPr algn="ctr"/>
            <a:r>
              <a:rPr lang="en-US" dirty="0" smtClean="0"/>
              <a:t> at the Allegheny Intermediate Unit</a:t>
            </a:r>
            <a:endParaRPr lang="en-US" dirty="0"/>
          </a:p>
        </p:txBody>
      </p:sp>
    </p:spTree>
    <p:extLst>
      <p:ext uri="{BB962C8B-B14F-4D97-AF65-F5344CB8AC3E}">
        <p14:creationId xmlns:p14="http://schemas.microsoft.com/office/powerpoint/2010/main" val="4467074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b="1" dirty="0" smtClean="0"/>
              <a:t>Conceptual Understanding </a:t>
            </a:r>
            <a:endParaRPr lang="en-US" b="1" dirty="0"/>
          </a:p>
        </p:txBody>
      </p:sp>
      <p:sp>
        <p:nvSpPr>
          <p:cNvPr id="3" name="Content Placeholder 2"/>
          <p:cNvSpPr>
            <a:spLocks noGrp="1"/>
          </p:cNvSpPr>
          <p:nvPr>
            <p:ph idx="1"/>
          </p:nvPr>
        </p:nvSpPr>
        <p:spPr>
          <a:xfrm>
            <a:off x="381000" y="1524000"/>
            <a:ext cx="8610600" cy="4800600"/>
          </a:xfrm>
        </p:spPr>
        <p:txBody>
          <a:bodyPr>
            <a:normAutofit lnSpcReduction="10000"/>
          </a:bodyPr>
          <a:lstStyle/>
          <a:p>
            <a:r>
              <a:rPr lang="en-US" sz="2800" dirty="0" smtClean="0"/>
              <a:t>Understanding operations </a:t>
            </a:r>
          </a:p>
          <a:p>
            <a:pPr lvl="1"/>
            <a:r>
              <a:rPr lang="en-US" sz="2800" dirty="0" smtClean="0"/>
              <a:t>Symbolic representations </a:t>
            </a:r>
          </a:p>
          <a:p>
            <a:pPr lvl="1"/>
            <a:r>
              <a:rPr lang="en-US" sz="2800" dirty="0" smtClean="0"/>
              <a:t>Relationship between parts and whole </a:t>
            </a:r>
          </a:p>
          <a:p>
            <a:pPr lvl="1"/>
            <a:r>
              <a:rPr lang="en-US" sz="2800" dirty="0" smtClean="0"/>
              <a:t>Investigating the meaning of facts through hands-on activities and thoughtful discussions</a:t>
            </a:r>
          </a:p>
          <a:p>
            <a:r>
              <a:rPr lang="en-US" sz="2800" dirty="0" smtClean="0"/>
              <a:t>Understanding is gained through:</a:t>
            </a:r>
          </a:p>
          <a:p>
            <a:pPr lvl="1"/>
            <a:r>
              <a:rPr lang="en-US" sz="2800" dirty="0" smtClean="0"/>
              <a:t>Problem posing</a:t>
            </a:r>
          </a:p>
          <a:p>
            <a:pPr lvl="1"/>
            <a:r>
              <a:rPr lang="en-US" sz="2800" dirty="0" smtClean="0"/>
              <a:t>Hands-on exploration </a:t>
            </a:r>
          </a:p>
          <a:p>
            <a:pPr lvl="1"/>
            <a:r>
              <a:rPr lang="en-US" sz="2800" dirty="0" smtClean="0"/>
              <a:t>Classroom discussions </a:t>
            </a:r>
          </a:p>
          <a:p>
            <a:pPr lvl="1"/>
            <a:r>
              <a:rPr lang="en-US" sz="2800" dirty="0" smtClean="0"/>
              <a:t>Real-world examples </a:t>
            </a:r>
            <a:endParaRPr lang="en-US" sz="28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2865183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371600"/>
          </a:xfrm>
        </p:spPr>
        <p:txBody>
          <a:bodyPr>
            <a:normAutofit/>
          </a:bodyPr>
          <a:lstStyle/>
          <a:p>
            <a:pPr>
              <a:defRPr/>
            </a:pPr>
            <a:r>
              <a:rPr lang="en-US" b="1" dirty="0" smtClean="0"/>
              <a:t>Sharing</a:t>
            </a:r>
            <a:endParaRPr lang="en-US" b="1" dirty="0"/>
          </a:p>
        </p:txBody>
      </p:sp>
      <p:sp>
        <p:nvSpPr>
          <p:cNvPr id="31747" name="Content Placeholder 2"/>
          <p:cNvSpPr>
            <a:spLocks noGrp="1"/>
          </p:cNvSpPr>
          <p:nvPr>
            <p:ph sz="quarter" idx="1"/>
          </p:nvPr>
        </p:nvSpPr>
        <p:spPr>
          <a:xfrm>
            <a:off x="228600" y="1600200"/>
            <a:ext cx="8153400" cy="4495800"/>
          </a:xfrm>
        </p:spPr>
        <p:txBody>
          <a:bodyPr>
            <a:normAutofit/>
          </a:bodyPr>
          <a:lstStyle/>
          <a:p>
            <a:r>
              <a:rPr lang="en-US" altLang="en-US" sz="4400" dirty="0" smtClean="0"/>
              <a:t>Share the mental math activity and game you did with your class.</a:t>
            </a:r>
          </a:p>
          <a:p>
            <a:pPr lvl="1"/>
            <a:r>
              <a:rPr lang="en-US" altLang="en-US" sz="4000" dirty="0" smtClean="0"/>
              <a:t>What successes did your students have?</a:t>
            </a:r>
          </a:p>
          <a:p>
            <a:pPr lvl="1"/>
            <a:r>
              <a:rPr lang="en-US" altLang="en-US" sz="4000" dirty="0" smtClean="0"/>
              <a:t>What challenges did they face?</a:t>
            </a:r>
          </a:p>
          <a:p>
            <a:endParaRPr lang="en-US" altLang="en-US" sz="4000" i="1" dirty="0" smtClean="0"/>
          </a:p>
        </p:txBody>
      </p:sp>
      <p:sp>
        <p:nvSpPr>
          <p:cNvPr id="31748" name="Footer Placeholder 3"/>
          <p:cNvSpPr>
            <a:spLocks noGrp="1"/>
          </p:cNvSpPr>
          <p:nvPr>
            <p:ph type="ftr" sz="quarter" idx="12"/>
          </p:nvPr>
        </p:nvSpPr>
        <p:spPr bwMode="auto">
          <a:xfrm>
            <a:off x="4800600" y="6248400"/>
            <a:ext cx="38862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spcBef>
                <a:spcPts val="600"/>
              </a:spcBef>
              <a:buClr>
                <a:schemeClr val="accent1"/>
              </a:buClr>
              <a:buSzPct val="70000"/>
              <a:buFont typeface="Wingdings" pitchFamily="2" charset="2"/>
              <a:buChar char=""/>
              <a:defRPr sz="2400">
                <a:solidFill>
                  <a:schemeClr val="tx1"/>
                </a:solidFill>
                <a:latin typeface="Century Schoolbook" pitchFamily="18" charset="0"/>
              </a:defRPr>
            </a:lvl1pPr>
            <a:lvl2pPr marL="742950" indent="-285750" eaLnBrk="0" hangingPunct="0">
              <a:spcBef>
                <a:spcPct val="20000"/>
              </a:spcBef>
              <a:buClr>
                <a:schemeClr val="accent1"/>
              </a:buClr>
              <a:buSzPct val="80000"/>
              <a:buFont typeface="Wingdings 2" pitchFamily="18" charset="2"/>
              <a:buChar char=""/>
              <a:defRPr sz="2100">
                <a:solidFill>
                  <a:schemeClr val="tx1"/>
                </a:solidFill>
                <a:latin typeface="Century Schoolbook" pitchFamily="18" charset="0"/>
              </a:defRPr>
            </a:lvl2pPr>
            <a:lvl3pPr marL="1143000" indent="-228600" eaLnBrk="0" hangingPunct="0">
              <a:spcBef>
                <a:spcPct val="20000"/>
              </a:spcBef>
              <a:buClr>
                <a:srgbClr val="3902CB"/>
              </a:buClr>
              <a:buSzPct val="60000"/>
              <a:buFont typeface="Wingdings" pitchFamily="2" charset="2"/>
              <a:buChar char=""/>
              <a:defRPr>
                <a:solidFill>
                  <a:schemeClr val="tx1"/>
                </a:solidFill>
                <a:latin typeface="Century Schoolbook" pitchFamily="18" charset="0"/>
              </a:defRPr>
            </a:lvl3pPr>
            <a:lvl4pPr marL="1600200" indent="-228600" eaLnBrk="0" hangingPunct="0">
              <a:spcBef>
                <a:spcPct val="20000"/>
              </a:spcBef>
              <a:buClr>
                <a:srgbClr val="B0AAF1"/>
              </a:buClr>
              <a:buSzPct val="60000"/>
              <a:buFont typeface="Wingdings" pitchFamily="2" charset="2"/>
              <a:buChar char=""/>
              <a:defRPr>
                <a:solidFill>
                  <a:schemeClr val="tx1"/>
                </a:solidFill>
                <a:latin typeface="Century Schoolbook" pitchFamily="18" charset="0"/>
              </a:defRPr>
            </a:lvl4pPr>
            <a:lvl5pPr marL="2057400" indent="-228600" eaLnBrk="0" hangingPunct="0">
              <a:spcBef>
                <a:spcPct val="20000"/>
              </a:spcBef>
              <a:buClr>
                <a:srgbClr val="C2ADBC"/>
              </a:buClr>
              <a:buSzPct val="68000"/>
              <a:buFont typeface="Wingdings 2" pitchFamily="18" charset="2"/>
              <a:buChar char=""/>
              <a:defRPr sz="1600">
                <a:solidFill>
                  <a:schemeClr val="tx1"/>
                </a:solidFill>
                <a:latin typeface="Century Schoolbook" pitchFamily="18" charset="0"/>
              </a:defRPr>
            </a:lvl5pPr>
            <a:lvl6pPr marL="25146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6pPr>
            <a:lvl7pPr marL="29718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7pPr>
            <a:lvl8pPr marL="34290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8pPr>
            <a:lvl9pPr marL="38862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9pPr>
          </a:lstStyle>
          <a:p>
            <a:pPr eaLnBrk="1" hangingPunct="1">
              <a:spcBef>
                <a:spcPct val="0"/>
              </a:spcBef>
              <a:buClrTx/>
              <a:buSzTx/>
              <a:buFontTx/>
              <a:buNone/>
            </a:pPr>
            <a:r>
              <a:rPr lang="en-US" altLang="en-US" sz="1200" dirty="0" smtClean="0">
                <a:solidFill>
                  <a:schemeClr val="tx2"/>
                </a:solidFill>
                <a:latin typeface="Arial" charset="0"/>
              </a:rPr>
              <a:t>Math &amp; Science Collaborative at the Allegheny Intermediate Unit</a:t>
            </a:r>
          </a:p>
        </p:txBody>
      </p:sp>
    </p:spTree>
    <p:extLst>
      <p:ext uri="{BB962C8B-B14F-4D97-AF65-F5344CB8AC3E}">
        <p14:creationId xmlns:p14="http://schemas.microsoft.com/office/powerpoint/2010/main" val="3068713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b="1" dirty="0" smtClean="0"/>
              <a:t>Meaningful Practice </a:t>
            </a:r>
            <a:endParaRPr lang="en-US" b="1" dirty="0"/>
          </a:p>
        </p:txBody>
      </p:sp>
      <p:sp>
        <p:nvSpPr>
          <p:cNvPr id="3" name="Content Placeholder 2"/>
          <p:cNvSpPr>
            <a:spLocks noGrp="1"/>
          </p:cNvSpPr>
          <p:nvPr>
            <p:ph idx="1"/>
          </p:nvPr>
        </p:nvSpPr>
        <p:spPr>
          <a:xfrm>
            <a:off x="304800" y="1447800"/>
            <a:ext cx="8382000" cy="4953000"/>
          </a:xfrm>
        </p:spPr>
        <p:txBody>
          <a:bodyPr>
            <a:noAutofit/>
          </a:bodyPr>
          <a:lstStyle/>
          <a:p>
            <a:pPr marL="0" indent="0">
              <a:buNone/>
            </a:pPr>
            <a:r>
              <a:rPr lang="en-US" sz="3200" dirty="0" smtClean="0"/>
              <a:t>Builds on understanding of operations and using strategic reasoning to explore math facts</a:t>
            </a:r>
          </a:p>
          <a:p>
            <a:r>
              <a:rPr lang="en-US" sz="3200" dirty="0" smtClean="0"/>
              <a:t>Practice 5 – 10 minutes daily throughout the school year </a:t>
            </a:r>
          </a:p>
          <a:p>
            <a:r>
              <a:rPr lang="en-US" sz="3200" dirty="0" smtClean="0"/>
              <a:t>Vary the practice activities  - ensures that students are motivated and engaged </a:t>
            </a:r>
          </a:p>
          <a:p>
            <a:r>
              <a:rPr lang="en-US" sz="3200" dirty="0" smtClean="0"/>
              <a:t>Automaticity is achieved through brief, frequent, interactive activities </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716751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3400" y="381000"/>
            <a:ext cx="8001000" cy="1219200"/>
          </a:xfrm>
        </p:spPr>
        <p:txBody>
          <a:bodyPr>
            <a:normAutofit fontScale="90000"/>
          </a:bodyPr>
          <a:lstStyle/>
          <a:p>
            <a:pPr eaLnBrk="1" hangingPunct="1"/>
            <a:r>
              <a:rPr lang="en-US" altLang="en-US" sz="4400" b="1" dirty="0" smtClean="0"/>
              <a:t>Understanding Addition and Subtraction </a:t>
            </a:r>
          </a:p>
        </p:txBody>
      </p:sp>
      <p:sp>
        <p:nvSpPr>
          <p:cNvPr id="8195" name="Content Placeholder 2" descr="Rectangle: Click to edit Master text styles&#10;Second level&#10;Third level&#10;Fourth level&#10;Fifth level"/>
          <p:cNvSpPr>
            <a:spLocks noGrp="1"/>
          </p:cNvSpPr>
          <p:nvPr>
            <p:ph idx="1"/>
          </p:nvPr>
        </p:nvSpPr>
        <p:spPr>
          <a:xfrm>
            <a:off x="304800" y="1524000"/>
            <a:ext cx="8534400" cy="4800600"/>
          </a:xfrm>
        </p:spPr>
        <p:txBody>
          <a:bodyPr>
            <a:noAutofit/>
          </a:bodyPr>
          <a:lstStyle/>
          <a:p>
            <a:pPr eaLnBrk="1" hangingPunct="1"/>
            <a:r>
              <a:rPr lang="en-US" altLang="en-US" sz="3200" dirty="0" smtClean="0"/>
              <a:t>Address the big ideas</a:t>
            </a:r>
          </a:p>
          <a:p>
            <a:pPr lvl="1" eaLnBrk="1" hangingPunct="1"/>
            <a:r>
              <a:rPr lang="en-US" altLang="en-US" sz="3200" dirty="0" smtClean="0"/>
              <a:t>Guide the types of questions that are posed </a:t>
            </a:r>
          </a:p>
          <a:p>
            <a:pPr eaLnBrk="1" hangingPunct="1"/>
            <a:r>
              <a:rPr lang="en-US" altLang="en-US" sz="3200" dirty="0" smtClean="0"/>
              <a:t>Explore symbolic representations</a:t>
            </a:r>
          </a:p>
          <a:p>
            <a:pPr eaLnBrk="1" hangingPunct="1"/>
            <a:r>
              <a:rPr lang="en-US" altLang="en-US" sz="3200" dirty="0" smtClean="0"/>
              <a:t>Use models to represent addition and subtraction </a:t>
            </a:r>
          </a:p>
          <a:p>
            <a:pPr lvl="1" eaLnBrk="1" hangingPunct="1"/>
            <a:r>
              <a:rPr lang="en-US" altLang="en-US" sz="3200" dirty="0" smtClean="0"/>
              <a:t>Number lines, manipulatives, ten frames, number charts </a:t>
            </a:r>
          </a:p>
          <a:p>
            <a:pPr eaLnBrk="1" hangingPunct="1"/>
            <a:r>
              <a:rPr lang="en-US" altLang="en-US" sz="3200" dirty="0" smtClean="0"/>
              <a:t>Explore concepts through problems and literature </a:t>
            </a:r>
          </a:p>
        </p:txBody>
      </p:sp>
      <p:sp>
        <p:nvSpPr>
          <p:cNvPr id="8196" name="Footer Placeholder 3"/>
          <p:cNvSpPr>
            <a:spLocks noGrp="1"/>
          </p:cNvSpPr>
          <p:nvPr>
            <p:ph type="ftr" sz="quarter" idx="11"/>
          </p:nvPr>
        </p:nvSpPr>
        <p:spPr bwMode="auto">
          <a:xfrm>
            <a:off x="3124200" y="6248400"/>
            <a:ext cx="35052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357022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33400" y="457200"/>
            <a:ext cx="8610600" cy="1600200"/>
          </a:xfrm>
        </p:spPr>
        <p:txBody>
          <a:bodyPr/>
          <a:lstStyle/>
          <a:p>
            <a:pPr eaLnBrk="1" hangingPunct="1"/>
            <a:r>
              <a:rPr lang="en-US" altLang="en-US" b="1" dirty="0" smtClean="0"/>
              <a:t>Understanding Addition and Subtraction</a:t>
            </a:r>
          </a:p>
        </p:txBody>
      </p:sp>
      <p:sp>
        <p:nvSpPr>
          <p:cNvPr id="6147" name="Content Placeholder 2" descr="Rectangle: Click to edit Master text styles&#10;Second level&#10;Third level&#10;Fourth level&#10;Fifth level"/>
          <p:cNvSpPr>
            <a:spLocks noGrp="1"/>
          </p:cNvSpPr>
          <p:nvPr>
            <p:ph idx="1"/>
          </p:nvPr>
        </p:nvSpPr>
        <p:spPr>
          <a:xfrm>
            <a:off x="609600" y="2286000"/>
            <a:ext cx="8077200" cy="3657600"/>
          </a:xfrm>
        </p:spPr>
        <p:txBody>
          <a:bodyPr>
            <a:noAutofit/>
          </a:bodyPr>
          <a:lstStyle/>
          <a:p>
            <a:pPr eaLnBrk="1" hangingPunct="1"/>
            <a:r>
              <a:rPr lang="en-US" altLang="en-US" sz="3200" dirty="0" smtClean="0"/>
              <a:t>What does it mean to understand addition?</a:t>
            </a:r>
          </a:p>
          <a:p>
            <a:pPr eaLnBrk="1" hangingPunct="1"/>
            <a:r>
              <a:rPr lang="en-US" altLang="en-US" sz="3200" dirty="0" smtClean="0"/>
              <a:t>Look at the standards for the operations. Read the standards dealing with addition an </a:t>
            </a:r>
            <a:r>
              <a:rPr lang="en-US" altLang="en-US" sz="3200" dirty="0" err="1" smtClean="0"/>
              <a:t>dsubtraction</a:t>
            </a:r>
            <a:r>
              <a:rPr lang="en-US" altLang="en-US" sz="3200" dirty="0" smtClean="0"/>
              <a:t>.</a:t>
            </a:r>
          </a:p>
          <a:p>
            <a:pPr eaLnBrk="1" hangingPunct="1"/>
            <a:r>
              <a:rPr lang="en-US" altLang="en-US" sz="3200" dirty="0" smtClean="0"/>
              <a:t>Then talk with your group. Develop a chart, graphic, or model showing what students need to know to show an understanding of addition.</a:t>
            </a:r>
          </a:p>
        </p:txBody>
      </p:sp>
      <p:sp>
        <p:nvSpPr>
          <p:cNvPr id="6148" name="Rectangle 6"/>
          <p:cNvSpPr>
            <a:spLocks noGrp="1" noChangeArrowheads="1"/>
          </p:cNvSpPr>
          <p:nvPr>
            <p:ph type="ftr" sz="quarter" idx="11"/>
          </p:nvPr>
        </p:nvSpPr>
        <p:spPr bwMode="auto">
          <a:xfrm>
            <a:off x="2819400" y="6096000"/>
            <a:ext cx="4724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dirty="0" smtClean="0">
                <a:latin typeface="Comic Sans MS" pitchFamily="66" charset="0"/>
              </a:rPr>
              <a:t>Math &amp; Science Collaborative </a:t>
            </a:r>
          </a:p>
          <a:p>
            <a:pPr eaLnBrk="1" hangingPunct="1"/>
            <a:r>
              <a:rPr lang="en-US" altLang="en-US" sz="1400" dirty="0" smtClean="0">
                <a:latin typeface="Comic Sans MS" pitchFamily="66" charset="0"/>
              </a:rPr>
              <a:t>at the Allegheny Intermediate Unit</a:t>
            </a:r>
          </a:p>
        </p:txBody>
      </p:sp>
    </p:spTree>
    <p:extLst>
      <p:ext uri="{BB962C8B-B14F-4D97-AF65-F5344CB8AC3E}">
        <p14:creationId xmlns:p14="http://schemas.microsoft.com/office/powerpoint/2010/main" val="446139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391400" cy="1427162"/>
          </a:xfrm>
        </p:spPr>
        <p:txBody>
          <a:bodyPr>
            <a:normAutofit fontScale="90000"/>
          </a:bodyPr>
          <a:lstStyle/>
          <a:p>
            <a:pPr eaLnBrk="1" fontAlgn="auto" hangingPunct="1">
              <a:spcAft>
                <a:spcPts val="0"/>
              </a:spcAft>
              <a:defRPr/>
            </a:pPr>
            <a:r>
              <a:rPr lang="en-US" b="1" dirty="0" smtClean="0"/>
              <a:t>Building Understanding While Focusing on Fluency </a:t>
            </a:r>
            <a:endParaRPr lang="en-US" b="1" dirty="0"/>
          </a:p>
        </p:txBody>
      </p:sp>
      <p:sp>
        <p:nvSpPr>
          <p:cNvPr id="7171" name="Content Placeholder 2" descr="Rectangle: Click to edit Master text styles&#10;Second level&#10;Third level&#10;Fourth level&#10;Fifth level"/>
          <p:cNvSpPr>
            <a:spLocks noGrp="1"/>
          </p:cNvSpPr>
          <p:nvPr>
            <p:ph idx="1"/>
          </p:nvPr>
        </p:nvSpPr>
        <p:spPr>
          <a:xfrm>
            <a:off x="609600" y="2057400"/>
            <a:ext cx="7696200" cy="4724400"/>
          </a:xfrm>
        </p:spPr>
        <p:txBody>
          <a:bodyPr>
            <a:normAutofit/>
          </a:bodyPr>
          <a:lstStyle/>
          <a:p>
            <a:pPr eaLnBrk="1" hangingPunct="1"/>
            <a:r>
              <a:rPr lang="en-US" altLang="en-US" sz="3200" dirty="0" smtClean="0"/>
              <a:t>Use models to represent addition and subtraction</a:t>
            </a:r>
          </a:p>
          <a:p>
            <a:pPr lvl="1" eaLnBrk="1" hangingPunct="1"/>
            <a:r>
              <a:rPr lang="en-US" altLang="en-US" sz="2800" dirty="0" smtClean="0"/>
              <a:t>Ten frames, manipulatives, number lines</a:t>
            </a:r>
          </a:p>
          <a:p>
            <a:pPr eaLnBrk="1" hangingPunct="1"/>
            <a:r>
              <a:rPr lang="en-US" altLang="en-US" sz="3200" dirty="0" smtClean="0"/>
              <a:t>Use problem contexts/real-life situations </a:t>
            </a:r>
          </a:p>
          <a:p>
            <a:pPr lvl="1" eaLnBrk="1" hangingPunct="1"/>
            <a:r>
              <a:rPr lang="en-US" altLang="en-US" sz="2800" dirty="0" smtClean="0"/>
              <a:t>Make sure all four categories of problems are addressed </a:t>
            </a:r>
          </a:p>
          <a:p>
            <a:pPr eaLnBrk="1" hangingPunct="1"/>
            <a:r>
              <a:rPr lang="en-US" altLang="en-US" sz="3200" dirty="0" smtClean="0"/>
              <a:t>Productive talk</a:t>
            </a:r>
          </a:p>
          <a:p>
            <a:pPr eaLnBrk="1" hangingPunct="1"/>
            <a:r>
              <a:rPr lang="en-US" altLang="en-US" sz="3200" dirty="0" smtClean="0"/>
              <a:t>Classroom environment </a:t>
            </a:r>
          </a:p>
        </p:txBody>
      </p:sp>
      <p:sp>
        <p:nvSpPr>
          <p:cNvPr id="7172" name="Rectangle 6"/>
          <p:cNvSpPr>
            <a:spLocks noGrp="1" noChangeArrowheads="1"/>
          </p:cNvSpPr>
          <p:nvPr>
            <p:ph type="ftr" sz="quarter" idx="11"/>
          </p:nvPr>
        </p:nvSpPr>
        <p:spPr bwMode="auto">
          <a:xfrm>
            <a:off x="2057400" y="6096000"/>
            <a:ext cx="4724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3689139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229600" cy="1143000"/>
          </a:xfrm>
        </p:spPr>
        <p:txBody>
          <a:bodyPr>
            <a:normAutofit fontScale="90000"/>
          </a:bodyPr>
          <a:lstStyle/>
          <a:p>
            <a:r>
              <a:rPr lang="en-US" b="1" dirty="0" smtClean="0"/>
              <a:t>Big Ideas Central to Understanding Addition and Subtraction </a:t>
            </a:r>
            <a:endParaRPr lang="en-US" b="1" dirty="0"/>
          </a:p>
        </p:txBody>
      </p:sp>
      <p:sp>
        <p:nvSpPr>
          <p:cNvPr id="3" name="Content Placeholder 2"/>
          <p:cNvSpPr>
            <a:spLocks noGrp="1"/>
          </p:cNvSpPr>
          <p:nvPr>
            <p:ph idx="1"/>
          </p:nvPr>
        </p:nvSpPr>
        <p:spPr>
          <a:xfrm>
            <a:off x="304800" y="1981200"/>
            <a:ext cx="8382000" cy="4724400"/>
          </a:xfrm>
        </p:spPr>
        <p:txBody>
          <a:bodyPr>
            <a:noAutofit/>
          </a:bodyPr>
          <a:lstStyle/>
          <a:p>
            <a:r>
              <a:rPr lang="en-US" sz="3200" dirty="0" smtClean="0"/>
              <a:t>Our number system is a system of patterns.</a:t>
            </a:r>
          </a:p>
          <a:p>
            <a:r>
              <a:rPr lang="en-US" sz="3200" dirty="0" smtClean="0"/>
              <a:t>The order of factors does not change the sum.</a:t>
            </a:r>
          </a:p>
          <a:p>
            <a:r>
              <a:rPr lang="en-US" sz="3200" dirty="0" smtClean="0"/>
              <a:t>Addition and subtraction are inverse operations.</a:t>
            </a:r>
          </a:p>
          <a:p>
            <a:r>
              <a:rPr lang="en-US" sz="3200" dirty="0" smtClean="0"/>
              <a:t>Numbers are flexible. They can be broken apart to more easily perform an operation.</a:t>
            </a:r>
            <a:endParaRPr lang="en-US" sz="3200" dirty="0"/>
          </a:p>
        </p:txBody>
      </p:sp>
      <p:sp>
        <p:nvSpPr>
          <p:cNvPr id="4" name="Footer Placeholder 3"/>
          <p:cNvSpPr>
            <a:spLocks noGrp="1"/>
          </p:cNvSpPr>
          <p:nvPr>
            <p:ph type="ftr" sz="quarter" idx="11"/>
          </p:nvPr>
        </p:nvSpPr>
        <p:spPr/>
        <p:txBody>
          <a:bodyPr/>
          <a:lstStyle/>
          <a:p>
            <a:r>
              <a:rPr lang="en-US" dirty="0" smtClean="0"/>
              <a:t>Math &amp; Science Collaborative </a:t>
            </a:r>
          </a:p>
          <a:p>
            <a:r>
              <a:rPr lang="en-US" dirty="0" smtClean="0"/>
              <a:t>at the Allegheny Intermediate Unit</a:t>
            </a:r>
            <a:endParaRPr lang="en-US" dirty="0"/>
          </a:p>
        </p:txBody>
      </p:sp>
    </p:spTree>
    <p:extLst>
      <p:ext uri="{BB962C8B-B14F-4D97-AF65-F5344CB8AC3E}">
        <p14:creationId xmlns:p14="http://schemas.microsoft.com/office/powerpoint/2010/main" val="3538084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Questions Posed during Class Discussion</a:t>
            </a:r>
            <a:endParaRPr lang="en-US" b="1" dirty="0"/>
          </a:p>
        </p:txBody>
      </p:sp>
      <p:sp>
        <p:nvSpPr>
          <p:cNvPr id="3" name="Content Placeholder 2"/>
          <p:cNvSpPr>
            <a:spLocks noGrp="1"/>
          </p:cNvSpPr>
          <p:nvPr>
            <p:ph idx="1"/>
          </p:nvPr>
        </p:nvSpPr>
        <p:spPr/>
        <p:txBody>
          <a:bodyPr>
            <a:normAutofit/>
          </a:bodyPr>
          <a:lstStyle/>
          <a:p>
            <a:r>
              <a:rPr lang="en-US" sz="2800" dirty="0" smtClean="0"/>
              <a:t>What does each number represent?</a:t>
            </a:r>
          </a:p>
          <a:p>
            <a:r>
              <a:rPr lang="en-US" sz="2800" dirty="0" smtClean="0"/>
              <a:t>What patterns do you notice in the sums (or differences)?</a:t>
            </a:r>
          </a:p>
          <a:p>
            <a:r>
              <a:rPr lang="en-US" sz="2800" dirty="0" smtClean="0"/>
              <a:t>Does the order of the addends affect the sum? Give examples to justify your thinking.</a:t>
            </a:r>
          </a:p>
          <a:p>
            <a:r>
              <a:rPr lang="en-US" sz="2800" dirty="0" smtClean="0"/>
              <a:t>Do you notice a connection between this addition equation and this subtraction equation?</a:t>
            </a:r>
          </a:p>
          <a:p>
            <a:r>
              <a:rPr lang="en-US" sz="2800" dirty="0" smtClean="0"/>
              <a:t>Can you break apart one o the addends to more easily find the sum?</a:t>
            </a:r>
            <a:endParaRPr lang="en-US" sz="28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6892834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5800" y="381000"/>
            <a:ext cx="6870700" cy="838200"/>
          </a:xfrm>
        </p:spPr>
        <p:txBody>
          <a:bodyPr/>
          <a:lstStyle/>
          <a:p>
            <a:r>
              <a:rPr lang="en-US" altLang="en-US" b="1" dirty="0" smtClean="0"/>
              <a:t>Classroom Environment </a:t>
            </a:r>
          </a:p>
        </p:txBody>
      </p:sp>
      <p:sp>
        <p:nvSpPr>
          <p:cNvPr id="9219" name="Content Placeholder 2" descr="Rectangle: Click to edit Master text styles&#10;Second level&#10;Third level&#10;Fourth level&#10;Fifth level"/>
          <p:cNvSpPr>
            <a:spLocks noGrp="1"/>
          </p:cNvSpPr>
          <p:nvPr>
            <p:ph idx="1"/>
          </p:nvPr>
        </p:nvSpPr>
        <p:spPr>
          <a:xfrm>
            <a:off x="609600" y="1295400"/>
            <a:ext cx="7696200" cy="3657600"/>
          </a:xfrm>
        </p:spPr>
        <p:txBody>
          <a:bodyPr>
            <a:normAutofit/>
          </a:bodyPr>
          <a:lstStyle/>
          <a:p>
            <a:r>
              <a:rPr lang="en-US" altLang="en-US" sz="3600" dirty="0" smtClean="0"/>
              <a:t>Discussion</a:t>
            </a:r>
          </a:p>
          <a:p>
            <a:r>
              <a:rPr lang="en-US" altLang="en-US" sz="3600" dirty="0" smtClean="0"/>
              <a:t>Partner Work</a:t>
            </a:r>
          </a:p>
          <a:p>
            <a:r>
              <a:rPr lang="en-US" altLang="en-US" sz="3600" dirty="0" smtClean="0"/>
              <a:t>Interactive bulletin boards</a:t>
            </a:r>
          </a:p>
          <a:p>
            <a:r>
              <a:rPr lang="en-US" altLang="en-US" sz="3600" dirty="0" smtClean="0"/>
              <a:t>Word walls</a:t>
            </a:r>
          </a:p>
          <a:p>
            <a:r>
              <a:rPr lang="en-US" altLang="en-US" sz="3600" dirty="0" smtClean="0"/>
              <a:t>Centers </a:t>
            </a:r>
          </a:p>
        </p:txBody>
      </p:sp>
      <p:sp>
        <p:nvSpPr>
          <p:cNvPr id="9220" name="Footer Placeholder 3"/>
          <p:cNvSpPr>
            <a:spLocks noGrp="1"/>
          </p:cNvSpPr>
          <p:nvPr>
            <p:ph type="ftr" sz="quarter" idx="11"/>
          </p:nvPr>
        </p:nvSpPr>
        <p:spPr>
          <a:xfrm>
            <a:off x="3124200" y="6248400"/>
            <a:ext cx="4114800" cy="457200"/>
          </a:xfrm>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a:t>
            </a:r>
          </a:p>
          <a:p>
            <a:pPr eaLnBrk="1" hangingPunct="1"/>
            <a:r>
              <a:rPr lang="en-US" altLang="en-US" sz="1400" smtClean="0">
                <a:latin typeface="Comic Sans MS" pitchFamily="66" charset="0"/>
              </a:rPr>
              <a:t> at the Allegheny Intermediate Unit</a:t>
            </a:r>
          </a:p>
        </p:txBody>
      </p:sp>
    </p:spTree>
    <p:extLst>
      <p:ext uri="{BB962C8B-B14F-4D97-AF65-F5344CB8AC3E}">
        <p14:creationId xmlns:p14="http://schemas.microsoft.com/office/powerpoint/2010/main" val="1534685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Introducing Concepts of Addition and Subtraction </a:t>
            </a:r>
            <a:endParaRPr lang="en-US" b="1" dirty="0"/>
          </a:p>
        </p:txBody>
      </p:sp>
      <p:sp>
        <p:nvSpPr>
          <p:cNvPr id="3" name="Content Placeholder 2"/>
          <p:cNvSpPr>
            <a:spLocks noGrp="1"/>
          </p:cNvSpPr>
          <p:nvPr>
            <p:ph idx="1"/>
          </p:nvPr>
        </p:nvSpPr>
        <p:spPr/>
        <p:txBody>
          <a:bodyPr>
            <a:normAutofit/>
          </a:bodyPr>
          <a:lstStyle/>
          <a:p>
            <a:r>
              <a:rPr lang="en-US" sz="2800" dirty="0" smtClean="0"/>
              <a:t>Compare methods for solving problems.</a:t>
            </a:r>
          </a:p>
          <a:p>
            <a:r>
              <a:rPr lang="en-US" sz="2800" dirty="0" smtClean="0"/>
              <a:t>Provide multiple opportunities for students to represent and solve addition problems.</a:t>
            </a:r>
          </a:p>
          <a:p>
            <a:pPr lvl="1"/>
            <a:r>
              <a:rPr lang="en-US" sz="2800" dirty="0" smtClean="0"/>
              <a:t>Number lines</a:t>
            </a:r>
          </a:p>
          <a:p>
            <a:pPr lvl="1"/>
            <a:r>
              <a:rPr lang="en-US" sz="2800" dirty="0" smtClean="0"/>
              <a:t>Manipulatives</a:t>
            </a:r>
          </a:p>
          <a:p>
            <a:pPr lvl="1"/>
            <a:r>
              <a:rPr lang="en-US" sz="2800" dirty="0" smtClean="0"/>
              <a:t>Ten frames</a:t>
            </a:r>
          </a:p>
          <a:p>
            <a:pPr lvl="1"/>
            <a:r>
              <a:rPr lang="en-US" sz="2800" dirty="0" smtClean="0"/>
              <a:t>Number charts </a:t>
            </a:r>
          </a:p>
          <a:p>
            <a:r>
              <a:rPr lang="en-US" sz="2800" dirty="0" smtClean="0"/>
              <a:t>Explore subtraction</a:t>
            </a:r>
            <a:endParaRPr lang="en-US" sz="28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937109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1143000"/>
            <a:ext cx="8991600" cy="1143000"/>
          </a:xfrm>
        </p:spPr>
        <p:txBody>
          <a:bodyPr>
            <a:normAutofit fontScale="90000"/>
          </a:bodyPr>
          <a:lstStyle/>
          <a:p>
            <a:pPr eaLnBrk="1" hangingPunct="1">
              <a:spcBef>
                <a:spcPct val="20000"/>
              </a:spcBef>
              <a:defRPr/>
            </a:pPr>
            <a:r>
              <a:rPr lang="en-US" b="1" dirty="0" smtClean="0"/>
              <a:t>Possible Teaching Sequence </a:t>
            </a:r>
            <a:r>
              <a:rPr lang="en-US" dirty="0" smtClean="0"/>
              <a:t/>
            </a:r>
            <a:br>
              <a:rPr lang="en-US" dirty="0" smtClean="0"/>
            </a:br>
            <a:r>
              <a:rPr lang="en-US" sz="2600" dirty="0" smtClean="0">
                <a:solidFill>
                  <a:srgbClr val="000000"/>
                </a:solidFill>
                <a:latin typeface="Constantia"/>
                <a:ea typeface="+mn-ea"/>
                <a:cs typeface="+mn-cs"/>
              </a:rPr>
              <a:t>Mastering </a:t>
            </a:r>
            <a:r>
              <a:rPr lang="en-US" sz="2600" dirty="0">
                <a:solidFill>
                  <a:srgbClr val="000000"/>
                </a:solidFill>
                <a:latin typeface="Constantia"/>
                <a:ea typeface="+mn-ea"/>
                <a:cs typeface="+mn-cs"/>
              </a:rPr>
              <a:t>the Basic Math </a:t>
            </a:r>
            <a:r>
              <a:rPr lang="en-US" sz="2600" dirty="0" smtClean="0">
                <a:solidFill>
                  <a:srgbClr val="000000"/>
                </a:solidFill>
                <a:latin typeface="Constantia"/>
                <a:ea typeface="+mn-ea"/>
                <a:cs typeface="+mn-cs"/>
              </a:rPr>
              <a:t>Facts in Addition and Subtraction</a:t>
            </a:r>
            <a:r>
              <a:rPr lang="en-US" sz="2600" dirty="0">
                <a:solidFill>
                  <a:srgbClr val="000000"/>
                </a:solidFill>
                <a:latin typeface="Constantia"/>
                <a:ea typeface="+mn-ea"/>
                <a:cs typeface="+mn-cs"/>
              </a:rPr>
              <a:t/>
            </a:r>
            <a:br>
              <a:rPr lang="en-US" sz="2600" dirty="0">
                <a:solidFill>
                  <a:srgbClr val="000000"/>
                </a:solidFill>
                <a:latin typeface="Constantia"/>
                <a:ea typeface="+mn-ea"/>
                <a:cs typeface="+mn-cs"/>
              </a:rPr>
            </a:br>
            <a:endParaRPr lang="en-US" dirty="0" smtClean="0"/>
          </a:p>
        </p:txBody>
      </p:sp>
      <p:sp>
        <p:nvSpPr>
          <p:cNvPr id="13315" name="Content Placeholder 2"/>
          <p:cNvSpPr>
            <a:spLocks noGrp="1"/>
          </p:cNvSpPr>
          <p:nvPr>
            <p:ph idx="1"/>
          </p:nvPr>
        </p:nvSpPr>
        <p:spPr>
          <a:xfrm>
            <a:off x="381000" y="1752600"/>
            <a:ext cx="8305800" cy="4572000"/>
          </a:xfrm>
        </p:spPr>
        <p:txBody>
          <a:bodyPr>
            <a:normAutofit/>
          </a:bodyPr>
          <a:lstStyle/>
          <a:p>
            <a:pPr eaLnBrk="1" hangingPunct="1">
              <a:defRPr/>
            </a:pPr>
            <a:r>
              <a:rPr lang="en-US" sz="3200" dirty="0" smtClean="0"/>
              <a:t>+1/+2</a:t>
            </a:r>
          </a:p>
          <a:p>
            <a:pPr eaLnBrk="1" hangingPunct="1">
              <a:defRPr/>
            </a:pPr>
            <a:r>
              <a:rPr lang="en-US" sz="3200" dirty="0" smtClean="0"/>
              <a:t>+0</a:t>
            </a:r>
          </a:p>
          <a:p>
            <a:pPr eaLnBrk="1" hangingPunct="1">
              <a:defRPr/>
            </a:pPr>
            <a:r>
              <a:rPr lang="en-US" sz="3200" dirty="0" smtClean="0"/>
              <a:t>+10</a:t>
            </a:r>
          </a:p>
          <a:p>
            <a:pPr eaLnBrk="1" hangingPunct="1">
              <a:defRPr/>
            </a:pPr>
            <a:r>
              <a:rPr lang="en-US" sz="3200" dirty="0" smtClean="0"/>
              <a:t>Doubles</a:t>
            </a:r>
          </a:p>
          <a:p>
            <a:pPr eaLnBrk="1" hangingPunct="1">
              <a:defRPr/>
            </a:pPr>
            <a:r>
              <a:rPr lang="en-US" sz="3200" dirty="0" smtClean="0"/>
              <a:t>Making ten</a:t>
            </a:r>
          </a:p>
          <a:p>
            <a:pPr eaLnBrk="1" hangingPunct="1">
              <a:defRPr/>
            </a:pPr>
            <a:r>
              <a:rPr lang="en-US" sz="3200" dirty="0" smtClean="0"/>
              <a:t>Using tens</a:t>
            </a:r>
          </a:p>
          <a:p>
            <a:pPr eaLnBrk="1" hangingPunct="1">
              <a:defRPr/>
            </a:pPr>
            <a:r>
              <a:rPr lang="en-US" sz="3200" dirty="0" smtClean="0"/>
              <a:t>Using doubles </a:t>
            </a:r>
          </a:p>
          <a:p>
            <a:pPr marL="0" indent="0" eaLnBrk="1" hangingPunct="1">
              <a:buFont typeface="Wingdings 2" pitchFamily="18" charset="2"/>
              <a:buNone/>
              <a:defRPr/>
            </a:pPr>
            <a:endParaRPr lang="en-US" sz="3200" dirty="0" smtClean="0"/>
          </a:p>
        </p:txBody>
      </p:sp>
      <p:sp>
        <p:nvSpPr>
          <p:cNvPr id="18436" name="Rectangle 6"/>
          <p:cNvSpPr>
            <a:spLocks noGrp="1" noChangeArrowheads="1"/>
          </p:cNvSpPr>
          <p:nvPr>
            <p:ph type="ftr" sz="quarter" idx="11"/>
          </p:nvPr>
        </p:nvSpPr>
        <p:spPr bwMode="auto">
          <a:xfrm>
            <a:off x="685800" y="6096000"/>
            <a:ext cx="75438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30857455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609600"/>
            <a:ext cx="8839200" cy="762000"/>
          </a:xfrm>
        </p:spPr>
        <p:txBody>
          <a:bodyPr/>
          <a:lstStyle/>
          <a:p>
            <a:pPr eaLnBrk="1" hangingPunct="1"/>
            <a:r>
              <a:rPr lang="en-US" altLang="en-US" sz="3600" b="1" dirty="0" smtClean="0"/>
              <a:t>Looking at One Example:  Plus 1 &amp; Plus 2</a:t>
            </a:r>
          </a:p>
        </p:txBody>
      </p:sp>
      <p:sp>
        <p:nvSpPr>
          <p:cNvPr id="7171" name="Content Placeholder 2"/>
          <p:cNvSpPr>
            <a:spLocks noGrp="1"/>
          </p:cNvSpPr>
          <p:nvPr>
            <p:ph idx="1"/>
          </p:nvPr>
        </p:nvSpPr>
        <p:spPr>
          <a:xfrm>
            <a:off x="381000" y="1524000"/>
            <a:ext cx="8382000" cy="4267200"/>
          </a:xfrm>
        </p:spPr>
        <p:txBody>
          <a:bodyPr>
            <a:normAutofit/>
          </a:bodyPr>
          <a:lstStyle/>
          <a:p>
            <a:pPr marL="0" indent="0" eaLnBrk="1" fontAlgn="auto" hangingPunct="1">
              <a:spcAft>
                <a:spcPts val="0"/>
              </a:spcAft>
              <a:buClr>
                <a:schemeClr val="accent3"/>
              </a:buClr>
              <a:buFontTx/>
              <a:buNone/>
              <a:defRPr/>
            </a:pPr>
            <a:r>
              <a:rPr lang="en-US" sz="2800" dirty="0" smtClean="0"/>
              <a:t>What are the big ideas around adding with 1 &amp; 2?</a:t>
            </a:r>
          </a:p>
          <a:p>
            <a:pPr marL="274320" indent="-274320" eaLnBrk="1" fontAlgn="auto" hangingPunct="1">
              <a:spcAft>
                <a:spcPts val="0"/>
              </a:spcAft>
              <a:buClr>
                <a:schemeClr val="accent3"/>
              </a:buClr>
              <a:buFont typeface="Wingdings 2"/>
              <a:buChar char=""/>
              <a:defRPr/>
            </a:pPr>
            <a:r>
              <a:rPr lang="en-US" sz="2800" dirty="0" smtClean="0"/>
              <a:t>The sum when 1 is added to a quantity is the next counting number. </a:t>
            </a:r>
          </a:p>
          <a:p>
            <a:pPr marL="274320" indent="-274320" eaLnBrk="1" fontAlgn="auto" hangingPunct="1">
              <a:spcAft>
                <a:spcPts val="0"/>
              </a:spcAft>
              <a:buClr>
                <a:schemeClr val="accent3"/>
              </a:buClr>
              <a:buFont typeface="Wingdings 2"/>
              <a:buChar char=""/>
              <a:defRPr/>
            </a:pPr>
            <a:r>
              <a:rPr lang="en-US" sz="2800" dirty="0" smtClean="0"/>
              <a:t>Our number system is a system of patterns.</a:t>
            </a:r>
          </a:p>
          <a:p>
            <a:pPr marL="274320" indent="-274320" eaLnBrk="1" fontAlgn="auto" hangingPunct="1">
              <a:spcAft>
                <a:spcPts val="0"/>
              </a:spcAft>
              <a:buClr>
                <a:schemeClr val="accent3"/>
              </a:buClr>
              <a:buFont typeface="Wingdings 2"/>
              <a:buChar char=""/>
              <a:defRPr/>
            </a:pPr>
            <a:r>
              <a:rPr lang="en-US" sz="2800" dirty="0" smtClean="0"/>
              <a:t>Addition is a joining or combining process.</a:t>
            </a:r>
          </a:p>
          <a:p>
            <a:pPr marL="274320" indent="-274320" eaLnBrk="1" fontAlgn="auto" hangingPunct="1">
              <a:spcAft>
                <a:spcPts val="0"/>
              </a:spcAft>
              <a:buClr>
                <a:schemeClr val="accent3"/>
              </a:buClr>
              <a:buFont typeface="Wingdings 2"/>
              <a:buChar char=""/>
              <a:defRPr/>
            </a:pPr>
            <a:r>
              <a:rPr lang="en-US" sz="2800" dirty="0" smtClean="0"/>
              <a:t>Subtraction is a separation or comparison process. </a:t>
            </a:r>
          </a:p>
          <a:p>
            <a:pPr marL="274320" indent="-274320" eaLnBrk="1" fontAlgn="auto" hangingPunct="1">
              <a:spcAft>
                <a:spcPts val="0"/>
              </a:spcAft>
              <a:buClr>
                <a:schemeClr val="accent3"/>
              </a:buClr>
              <a:buFont typeface="Wingdings 2"/>
              <a:buChar char=""/>
              <a:defRPr/>
            </a:pPr>
            <a:r>
              <a:rPr lang="en-US" sz="2800" dirty="0" smtClean="0"/>
              <a:t>The order of addends does not change the sum.</a:t>
            </a:r>
          </a:p>
          <a:p>
            <a:pPr marL="274320" indent="-274320" eaLnBrk="1" fontAlgn="auto" hangingPunct="1">
              <a:spcAft>
                <a:spcPts val="0"/>
              </a:spcAft>
              <a:buClr>
                <a:schemeClr val="accent3"/>
              </a:buClr>
              <a:buFont typeface="Wingdings 2"/>
              <a:buChar char=""/>
              <a:defRPr/>
            </a:pPr>
            <a:r>
              <a:rPr lang="en-US" sz="2800" dirty="0" smtClean="0"/>
              <a:t>Addition &amp; subtraction are inverse operations. </a:t>
            </a:r>
          </a:p>
        </p:txBody>
      </p:sp>
      <p:sp>
        <p:nvSpPr>
          <p:cNvPr id="19460" name="Footer Placeholder 3"/>
          <p:cNvSpPr>
            <a:spLocks noGrp="1"/>
          </p:cNvSpPr>
          <p:nvPr>
            <p:ph type="ftr" sz="quarter" idx="11"/>
          </p:nvPr>
        </p:nvSpPr>
        <p:spPr bwMode="auto">
          <a:xfrm>
            <a:off x="2667000" y="6324600"/>
            <a:ext cx="6172200" cy="396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4738164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171">
                                            <p:txEl>
                                              <p:pRg st="6" end="6"/>
                                            </p:txEl>
                                          </p:spTgt>
                                        </p:tgtEl>
                                        <p:attrNameLst>
                                          <p:attrName>style.visibility</p:attrName>
                                        </p:attrNameLst>
                                      </p:cBhvr>
                                      <p:to>
                                        <p:strVal val="visible"/>
                                      </p:to>
                                    </p:set>
                                    <p:anim calcmode="lin" valueType="num">
                                      <p:cBhvr additive="base">
                                        <p:cTn id="43"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lstStyle/>
          <a:p>
            <a:r>
              <a:rPr lang="en-US" b="1" dirty="0" smtClean="0"/>
              <a:t>Read and Discuss</a:t>
            </a:r>
            <a:endParaRPr lang="en-US" b="1" dirty="0"/>
          </a:p>
        </p:txBody>
      </p:sp>
      <p:sp>
        <p:nvSpPr>
          <p:cNvPr id="3" name="Content Placeholder 2"/>
          <p:cNvSpPr>
            <a:spLocks noGrp="1"/>
          </p:cNvSpPr>
          <p:nvPr>
            <p:ph idx="1"/>
          </p:nvPr>
        </p:nvSpPr>
        <p:spPr>
          <a:xfrm>
            <a:off x="457200" y="1524000"/>
            <a:ext cx="8229600" cy="4800600"/>
          </a:xfrm>
        </p:spPr>
        <p:txBody>
          <a:bodyPr/>
          <a:lstStyle/>
          <a:p>
            <a:r>
              <a:rPr lang="en-US" sz="2800" b="1" dirty="0" smtClean="0"/>
              <a:t>Discuss: “Why Children Have Difficulties Mastering the Basic Number Combinations and how to Help Them.” </a:t>
            </a:r>
            <a:r>
              <a:rPr lang="en-US" sz="2800" dirty="0" smtClean="0"/>
              <a:t>from TCM, August 2006</a:t>
            </a:r>
          </a:p>
          <a:p>
            <a:r>
              <a:rPr lang="en-US" sz="2800" dirty="0" smtClean="0"/>
              <a:t>What are some reasons why students have difficulty mastering basic combinations</a:t>
            </a:r>
            <a:r>
              <a:rPr lang="en-US" sz="2800" dirty="0"/>
              <a:t>?</a:t>
            </a:r>
            <a:endParaRPr lang="en-US" sz="2800" dirty="0" smtClean="0"/>
          </a:p>
          <a:p>
            <a:r>
              <a:rPr lang="en-US" sz="2800" dirty="0" smtClean="0"/>
              <a:t>What new ideas did you discuss in your </a:t>
            </a:r>
          </a:p>
          <a:p>
            <a:pPr marL="0" indent="0">
              <a:buNone/>
            </a:pPr>
            <a:r>
              <a:rPr lang="en-US" sz="2800" dirty="0"/>
              <a:t> </a:t>
            </a:r>
            <a:r>
              <a:rPr lang="en-US" sz="2800" dirty="0" smtClean="0"/>
              <a:t>   group about the relationship between </a:t>
            </a:r>
          </a:p>
          <a:p>
            <a:pPr marL="0" indent="0">
              <a:buNone/>
            </a:pPr>
            <a:r>
              <a:rPr lang="en-US" sz="2800" dirty="0"/>
              <a:t> </a:t>
            </a:r>
            <a:r>
              <a:rPr lang="en-US" sz="2800" dirty="0" smtClean="0"/>
              <a:t>   number sense and fluency after reading </a:t>
            </a:r>
          </a:p>
          <a:p>
            <a:pPr marL="0" indent="0">
              <a:buNone/>
            </a:pPr>
            <a:r>
              <a:rPr lang="en-US" sz="2800" dirty="0"/>
              <a:t> </a:t>
            </a:r>
            <a:r>
              <a:rPr lang="en-US" sz="2800" dirty="0" smtClean="0"/>
              <a:t>   the article?</a:t>
            </a:r>
          </a:p>
          <a:p>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2050" name="Picture 2" descr="C:\Users\andrea.miller\AppData\Local\Microsoft\Windows\Temporary Internet Files\Content.IE5\Q7FZ8965\MM910001094[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3752326"/>
            <a:ext cx="1685925" cy="2485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4783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 y="533400"/>
            <a:ext cx="8991600" cy="762000"/>
          </a:xfrm>
        </p:spPr>
        <p:txBody>
          <a:bodyPr>
            <a:normAutofit fontScale="90000"/>
          </a:bodyPr>
          <a:lstStyle/>
          <a:p>
            <a:pPr eaLnBrk="1" hangingPunct="1"/>
            <a:r>
              <a:rPr lang="en-US" altLang="en-US" sz="4000" b="1" smtClean="0"/>
              <a:t>Possible Questions to Support the Big Ideas of +1, +2</a:t>
            </a:r>
          </a:p>
        </p:txBody>
      </p:sp>
      <p:sp>
        <p:nvSpPr>
          <p:cNvPr id="20483" name="Content Placeholder 2"/>
          <p:cNvSpPr>
            <a:spLocks noGrp="1"/>
          </p:cNvSpPr>
          <p:nvPr>
            <p:ph idx="1"/>
          </p:nvPr>
        </p:nvSpPr>
        <p:spPr>
          <a:xfrm>
            <a:off x="304800" y="1295400"/>
            <a:ext cx="8305800" cy="4800600"/>
          </a:xfrm>
        </p:spPr>
        <p:txBody>
          <a:bodyPr/>
          <a:lstStyle/>
          <a:p>
            <a:pPr eaLnBrk="1" hangingPunct="1"/>
            <a:r>
              <a:rPr lang="en-US" altLang="en-US" sz="2800" smtClean="0"/>
              <a:t>When you add 1 (2), how do you know what the sum will be? Explain your thinking.</a:t>
            </a:r>
          </a:p>
          <a:p>
            <a:pPr eaLnBrk="1" hangingPunct="1"/>
            <a:r>
              <a:rPr lang="en-US" altLang="en-US" sz="2800" smtClean="0"/>
              <a:t>Does the order of the addends change the sum? Give examples to justify your thinking.</a:t>
            </a:r>
          </a:p>
          <a:p>
            <a:pPr eaLnBrk="1" hangingPunct="1"/>
            <a:r>
              <a:rPr lang="en-US" altLang="en-US" sz="2800" smtClean="0"/>
              <a:t>How might a number line (or number chart) help with +1 and +2 facts?</a:t>
            </a:r>
          </a:p>
          <a:p>
            <a:pPr eaLnBrk="1" hangingPunct="1"/>
            <a:r>
              <a:rPr lang="en-US" altLang="en-US" sz="2800" smtClean="0"/>
              <a:t>How do you know when your answer makes sense?</a:t>
            </a:r>
          </a:p>
          <a:p>
            <a:pPr eaLnBrk="1" hangingPunct="1"/>
            <a:r>
              <a:rPr lang="en-US" altLang="en-US" sz="2800" smtClean="0"/>
              <a:t>What is 30 + 1? Explain how you know.</a:t>
            </a:r>
          </a:p>
          <a:p>
            <a:pPr eaLnBrk="1" hangingPunct="1"/>
            <a:r>
              <a:rPr lang="en-US" altLang="en-US" sz="2800" smtClean="0"/>
              <a:t> What is a way to find a -1/-2 fact?</a:t>
            </a:r>
          </a:p>
        </p:txBody>
      </p:sp>
      <p:sp>
        <p:nvSpPr>
          <p:cNvPr id="20484" name="Footer Placeholder 3"/>
          <p:cNvSpPr>
            <a:spLocks noGrp="1"/>
          </p:cNvSpPr>
          <p:nvPr>
            <p:ph type="ftr" sz="quarter" idx="11"/>
          </p:nvPr>
        </p:nvSpPr>
        <p:spPr bwMode="auto">
          <a:xfrm>
            <a:off x="2667000" y="6400800"/>
            <a:ext cx="6019800" cy="320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991033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1506" name="Title 1"/>
          <p:cNvSpPr>
            <a:spLocks noGrp="1"/>
          </p:cNvSpPr>
          <p:nvPr>
            <p:ph type="title"/>
          </p:nvPr>
        </p:nvSpPr>
        <p:spPr>
          <a:xfrm>
            <a:off x="838200" y="381000"/>
            <a:ext cx="6870700" cy="762000"/>
          </a:xfrm>
        </p:spPr>
        <p:txBody>
          <a:bodyPr>
            <a:normAutofit fontScale="90000"/>
          </a:bodyPr>
          <a:lstStyle/>
          <a:p>
            <a:pPr eaLnBrk="1" hangingPunct="1"/>
            <a:r>
              <a:rPr lang="en-US" altLang="en-US" b="1" dirty="0" smtClean="0"/>
              <a:t>Literature Connection</a:t>
            </a:r>
          </a:p>
        </p:txBody>
      </p:sp>
      <p:sp>
        <p:nvSpPr>
          <p:cNvPr id="9219" name="Content Placeholder 2"/>
          <p:cNvSpPr>
            <a:spLocks noGrp="1"/>
          </p:cNvSpPr>
          <p:nvPr>
            <p:ph idx="1"/>
          </p:nvPr>
        </p:nvSpPr>
        <p:spPr>
          <a:xfrm>
            <a:off x="304800" y="1295400"/>
            <a:ext cx="8229600" cy="5410200"/>
          </a:xfrm>
        </p:spPr>
        <p:txBody>
          <a:bodyPr>
            <a:normAutofit/>
          </a:bodyPr>
          <a:lstStyle/>
          <a:p>
            <a:pPr marL="274320" indent="-274320" eaLnBrk="1" fontAlgn="auto" hangingPunct="1">
              <a:spcAft>
                <a:spcPts val="0"/>
              </a:spcAft>
              <a:buClr>
                <a:schemeClr val="accent3"/>
              </a:buClr>
              <a:buFont typeface="Wingdings 2"/>
              <a:buChar char=""/>
              <a:defRPr/>
            </a:pPr>
            <a:r>
              <a:rPr lang="en-US" i="1" dirty="0" smtClean="0"/>
              <a:t>Mouse Count</a:t>
            </a:r>
            <a:r>
              <a:rPr lang="en-US" dirty="0" smtClean="0"/>
              <a:t> – read and discuss. Add cubes to a jar while reading story.</a:t>
            </a:r>
          </a:p>
          <a:p>
            <a:pPr marL="274320" indent="-274320" eaLnBrk="1" fontAlgn="auto" hangingPunct="1">
              <a:spcAft>
                <a:spcPts val="0"/>
              </a:spcAft>
              <a:buClr>
                <a:schemeClr val="accent3"/>
              </a:buClr>
              <a:buFont typeface="Wingdings 2"/>
              <a:buChar char=""/>
              <a:defRPr/>
            </a:pPr>
            <a:r>
              <a:rPr lang="en-US" i="1" dirty="0" smtClean="0"/>
              <a:t>Mice in a Jar </a:t>
            </a:r>
            <a:r>
              <a:rPr lang="en-US" dirty="0" smtClean="0"/>
              <a:t>activity. For each bag, count the number of mice. Then add 1 &amp; record the result in a number sentence. Then add 2 mice &amp; record. Find a way to organize your data.</a:t>
            </a:r>
          </a:p>
          <a:p>
            <a:pPr marL="274320" indent="-274320" eaLnBrk="1" fontAlgn="auto" hangingPunct="1">
              <a:spcAft>
                <a:spcPts val="0"/>
              </a:spcAft>
              <a:buClr>
                <a:schemeClr val="accent3"/>
              </a:buClr>
              <a:buFont typeface="Wingdings 2"/>
              <a:buChar char=""/>
              <a:defRPr/>
            </a:pPr>
            <a:r>
              <a:rPr lang="en-US" dirty="0" smtClean="0"/>
              <a:t>Debrief activity </a:t>
            </a:r>
          </a:p>
          <a:p>
            <a:pPr marL="640080" lvl="1" indent="-246888" eaLnBrk="1" fontAlgn="auto" hangingPunct="1">
              <a:spcAft>
                <a:spcPts val="0"/>
              </a:spcAft>
              <a:buFont typeface="Wingdings 2"/>
              <a:buChar char=""/>
              <a:defRPr/>
            </a:pPr>
            <a:r>
              <a:rPr lang="en-US" dirty="0" smtClean="0"/>
              <a:t>What questions might you ask                                                             about the data collected?</a:t>
            </a:r>
          </a:p>
          <a:p>
            <a:pPr marL="457200" lvl="1" indent="0" eaLnBrk="1" fontAlgn="auto" hangingPunct="1">
              <a:spcAft>
                <a:spcPts val="0"/>
              </a:spcAft>
              <a:buFontTx/>
              <a:buNone/>
              <a:defRPr/>
            </a:pPr>
            <a:endParaRPr lang="en-US" dirty="0" smtClean="0"/>
          </a:p>
        </p:txBody>
      </p:sp>
      <p:sp>
        <p:nvSpPr>
          <p:cNvPr id="21508" name="Footer Placeholder 3"/>
          <p:cNvSpPr>
            <a:spLocks noGrp="1"/>
          </p:cNvSpPr>
          <p:nvPr>
            <p:ph type="ftr" sz="quarter" idx="11"/>
          </p:nvPr>
        </p:nvSpPr>
        <p:spPr bwMode="auto">
          <a:xfrm>
            <a:off x="228600" y="6400800"/>
            <a:ext cx="5791200" cy="320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pic>
        <p:nvPicPr>
          <p:cNvPr id="1029" name="Picture 5" descr="Mouse Coun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3467100"/>
            <a:ext cx="2190750" cy="2400300"/>
          </a:xfrm>
          <a:prstGeom prst="rect">
            <a:avLst/>
          </a:prstGeom>
          <a:noFill/>
          <a:extLst>
            <a:ext uri="{909E8E84-426E-40DD-AFC4-6F175D3DCCD1}">
              <a14:hiddenFill xmlns:a14="http://schemas.microsoft.com/office/drawing/2010/main">
                <a:solidFill>
                  <a:srgbClr val="FFFFFF"/>
                </a:solidFill>
              </a14:hiddenFill>
            </a:ext>
          </a:extLst>
        </p:spPr>
      </p:pic>
    </p:spTree>
    <p:controls>
      <mc:AlternateContent xmlns:mc="http://schemas.openxmlformats.org/markup-compatibility/2006">
        <mc:Choice xmlns:v="urn:schemas-microsoft-com:vml" Requires="v">
          <p:control spid="1041" name="DefaultOcx" r:id="rId2" imgW="914400" imgH="228600"/>
        </mc:Choice>
        <mc:Fallback>
          <p:control name="DefaultOcx" r:id="rId2" imgW="914400" imgH="228600">
            <p:pic>
              <p:nvPicPr>
                <p:cNvPr id="0" name="DefaultOcx"/>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42" name="HTMLHidden1" r:id="rId3" imgW="914400" imgH="228600"/>
        </mc:Choice>
        <mc:Fallback>
          <p:control name="HTMLHidden1" r:id="rId3" imgW="914400" imgH="228600">
            <p:pic>
              <p:nvPicPr>
                <p:cNvPr id="0" name="HTMLHidden1"/>
                <p:cNvPicPr preferRelativeResize="0">
                  <a:picLocks noChangeArrowheads="1" noChangeShapeType="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1043" name="HTMLHidden2" r:id="rId4" imgW="914400" imgH="228600"/>
        </mc:Choice>
        <mc:Fallback>
          <p:control name="HTMLHidden2" r:id="rId4" imgW="914400" imgH="228600">
            <p:pic>
              <p:nvPicPr>
                <p:cNvPr id="0" name="HTMLHidden2"/>
                <p:cNvPicPr preferRelativeResize="0">
                  <a:picLocks noChangeArrowheads="1" noChangeShapeType="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696885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457200"/>
            <a:ext cx="9144000" cy="1219200"/>
          </a:xfrm>
        </p:spPr>
        <p:txBody>
          <a:bodyPr/>
          <a:lstStyle/>
          <a:p>
            <a:pPr eaLnBrk="1" hangingPunct="1"/>
            <a:r>
              <a:rPr lang="en-US" altLang="en-US" sz="4000" b="1" dirty="0" smtClean="0"/>
              <a:t>Word Problems and Number Strips/Charts</a:t>
            </a:r>
          </a:p>
        </p:txBody>
      </p:sp>
      <p:sp>
        <p:nvSpPr>
          <p:cNvPr id="22531" name="Content Placeholder 2"/>
          <p:cNvSpPr>
            <a:spLocks noGrp="1"/>
          </p:cNvSpPr>
          <p:nvPr>
            <p:ph idx="1"/>
          </p:nvPr>
        </p:nvSpPr>
        <p:spPr>
          <a:xfrm>
            <a:off x="381000" y="2514600"/>
            <a:ext cx="8229600" cy="4038600"/>
          </a:xfrm>
        </p:spPr>
        <p:txBody>
          <a:bodyPr>
            <a:normAutofit/>
          </a:bodyPr>
          <a:lstStyle/>
          <a:p>
            <a:pPr eaLnBrk="1" hangingPunct="1"/>
            <a:r>
              <a:rPr lang="en-US" altLang="en-US" sz="3200" dirty="0" smtClean="0"/>
              <a:t>Students need to visualize the facts using a concrete model and move from concrete/visual experiences to symbolic representations. (C-R-A)</a:t>
            </a:r>
          </a:p>
        </p:txBody>
      </p:sp>
      <p:sp>
        <p:nvSpPr>
          <p:cNvPr id="22532" name="Footer Placeholder 3"/>
          <p:cNvSpPr>
            <a:spLocks noGrp="1"/>
          </p:cNvSpPr>
          <p:nvPr>
            <p:ph type="ftr" sz="quarter" idx="11"/>
          </p:nvPr>
        </p:nvSpPr>
        <p:spPr bwMode="auto">
          <a:xfrm>
            <a:off x="228600" y="6400800"/>
            <a:ext cx="5791200" cy="320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5926465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 y="152400"/>
            <a:ext cx="8991600" cy="990600"/>
          </a:xfrm>
        </p:spPr>
        <p:txBody>
          <a:bodyPr/>
          <a:lstStyle/>
          <a:p>
            <a:pPr eaLnBrk="1" hangingPunct="1"/>
            <a:r>
              <a:rPr lang="en-US" altLang="en-US" sz="4000" b="1" smtClean="0"/>
              <a:t>Word Problems and Number Strips/Charts</a:t>
            </a:r>
          </a:p>
        </p:txBody>
      </p:sp>
      <p:sp>
        <p:nvSpPr>
          <p:cNvPr id="3" name="Content Placeholder 2"/>
          <p:cNvSpPr>
            <a:spLocks noGrp="1"/>
          </p:cNvSpPr>
          <p:nvPr>
            <p:ph idx="1"/>
          </p:nvPr>
        </p:nvSpPr>
        <p:spPr>
          <a:xfrm>
            <a:off x="381000" y="1447800"/>
            <a:ext cx="8229600" cy="4572000"/>
          </a:xfrm>
        </p:spPr>
        <p:txBody>
          <a:bodyPr>
            <a:normAutofit/>
          </a:bodyPr>
          <a:lstStyle/>
          <a:p>
            <a:pPr marL="274320" indent="-274320" eaLnBrk="1" fontAlgn="auto" hangingPunct="1">
              <a:spcAft>
                <a:spcPts val="0"/>
              </a:spcAft>
              <a:buClr>
                <a:schemeClr val="accent3"/>
              </a:buClr>
              <a:buFont typeface="Wingdings 2"/>
              <a:buChar char=""/>
              <a:defRPr/>
            </a:pPr>
            <a:r>
              <a:rPr lang="en-US" sz="2800" dirty="0" smtClean="0"/>
              <a:t>Using the 20’s Chart, represent each problem:</a:t>
            </a:r>
          </a:p>
          <a:p>
            <a:pPr marL="640080" lvl="1" indent="-246888" eaLnBrk="1" fontAlgn="auto" hangingPunct="1">
              <a:spcAft>
                <a:spcPts val="0"/>
              </a:spcAft>
              <a:buFont typeface="Wingdings 2"/>
              <a:buChar char=""/>
              <a:defRPr/>
            </a:pPr>
            <a:r>
              <a:rPr lang="en-US" sz="2800" dirty="0" smtClean="0"/>
              <a:t>Katie took 5 bites of an apple. Then she took 1 more. How many bites did she take?</a:t>
            </a:r>
          </a:p>
          <a:p>
            <a:pPr marL="640080" lvl="1" indent="-246888" eaLnBrk="1" fontAlgn="auto" hangingPunct="1">
              <a:spcAft>
                <a:spcPts val="0"/>
              </a:spcAft>
              <a:buFont typeface="Wingdings 2"/>
              <a:buChar char=""/>
              <a:defRPr/>
            </a:pPr>
            <a:r>
              <a:rPr lang="en-US" sz="2800" dirty="0" smtClean="0"/>
              <a:t>Kevin put 7 rocks in his wagon. Then he put 2 more rocks in his wagon. How many rocks did he put in his wagon?</a:t>
            </a:r>
          </a:p>
          <a:p>
            <a:pPr marL="640080" lvl="1" indent="-246888" eaLnBrk="1" fontAlgn="auto" hangingPunct="1">
              <a:spcAft>
                <a:spcPts val="0"/>
              </a:spcAft>
              <a:buFont typeface="Wingdings 2"/>
              <a:buChar char=""/>
              <a:defRPr/>
            </a:pPr>
            <a:r>
              <a:rPr lang="en-US" sz="2800" dirty="0" smtClean="0"/>
              <a:t>If Kevin took two rocks out of his wagon, how many rocks would be in his wagon?</a:t>
            </a:r>
          </a:p>
        </p:txBody>
      </p:sp>
      <p:sp>
        <p:nvSpPr>
          <p:cNvPr id="23556" name="Footer Placeholder 3"/>
          <p:cNvSpPr>
            <a:spLocks noGrp="1"/>
          </p:cNvSpPr>
          <p:nvPr>
            <p:ph type="ftr" sz="quarter" idx="11"/>
          </p:nvPr>
        </p:nvSpPr>
        <p:spPr bwMode="auto">
          <a:xfrm>
            <a:off x="1219200" y="6248400"/>
            <a:ext cx="6019800" cy="396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11649203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152400"/>
            <a:ext cx="9144000" cy="838200"/>
          </a:xfrm>
        </p:spPr>
        <p:txBody>
          <a:bodyPr/>
          <a:lstStyle/>
          <a:p>
            <a:pPr eaLnBrk="1" hangingPunct="1"/>
            <a:r>
              <a:rPr lang="en-US" altLang="en-US" sz="4000" b="1" dirty="0" smtClean="0"/>
              <a:t>Word Problems and Number Strips/Charts</a:t>
            </a:r>
          </a:p>
        </p:txBody>
      </p:sp>
      <p:sp>
        <p:nvSpPr>
          <p:cNvPr id="3" name="Content Placeholder 2"/>
          <p:cNvSpPr>
            <a:spLocks noGrp="1"/>
          </p:cNvSpPr>
          <p:nvPr>
            <p:ph idx="1"/>
          </p:nvPr>
        </p:nvSpPr>
        <p:spPr>
          <a:xfrm>
            <a:off x="381000" y="1447800"/>
            <a:ext cx="8229600" cy="4572000"/>
          </a:xfrm>
        </p:spPr>
        <p:txBody>
          <a:bodyPr>
            <a:normAutofit fontScale="92500" lnSpcReduction="20000"/>
          </a:bodyPr>
          <a:lstStyle/>
          <a:p>
            <a:pPr marL="274320" indent="-274320" eaLnBrk="1" fontAlgn="auto" hangingPunct="1">
              <a:spcAft>
                <a:spcPts val="0"/>
              </a:spcAft>
              <a:buClr>
                <a:schemeClr val="accent3"/>
              </a:buClr>
              <a:buFont typeface="Wingdings 2"/>
              <a:buChar char=""/>
              <a:defRPr/>
            </a:pPr>
            <a:r>
              <a:rPr lang="en-US" sz="2800" dirty="0" smtClean="0"/>
              <a:t>Pose problems such as the following:</a:t>
            </a:r>
          </a:p>
          <a:p>
            <a:pPr marL="640080" lvl="1" indent="-246888" eaLnBrk="1" fontAlgn="auto" hangingPunct="1">
              <a:spcAft>
                <a:spcPts val="0"/>
              </a:spcAft>
              <a:buFont typeface="Wingdings 2"/>
              <a:buChar char=""/>
              <a:defRPr/>
            </a:pPr>
            <a:r>
              <a:rPr lang="en-US" sz="2800" dirty="0" smtClean="0"/>
              <a:t>Allison had 5 lollipops and </a:t>
            </a:r>
            <a:r>
              <a:rPr lang="en-US" sz="2800" dirty="0"/>
              <a:t>1 peppermint. How many pieces of candy did she have?</a:t>
            </a:r>
          </a:p>
          <a:p>
            <a:pPr marL="640080" lvl="1" indent="-246888" eaLnBrk="1" fontAlgn="auto" hangingPunct="1">
              <a:spcAft>
                <a:spcPts val="0"/>
              </a:spcAft>
              <a:buFont typeface="Wingdings 2"/>
              <a:buChar char=""/>
              <a:defRPr/>
            </a:pPr>
            <a:r>
              <a:rPr lang="en-US" sz="2800" dirty="0"/>
              <a:t>Brendan had 1 lollipop and 5 peppermints. How many pieces of candy did he have</a:t>
            </a:r>
            <a:r>
              <a:rPr lang="en-US" sz="2800" dirty="0" smtClean="0"/>
              <a:t>?</a:t>
            </a:r>
          </a:p>
          <a:p>
            <a:pPr marL="640080" lvl="1" indent="-246888" eaLnBrk="1" fontAlgn="auto" hangingPunct="1">
              <a:spcAft>
                <a:spcPts val="0"/>
              </a:spcAft>
              <a:buFont typeface="Wingdings 2"/>
              <a:buChar char=""/>
              <a:defRPr/>
            </a:pPr>
            <a:r>
              <a:rPr lang="en-US" sz="2800" dirty="0" smtClean="0"/>
              <a:t>Allison won 3 tickets at the arcade. Then she won 2 more. How many tickets did she win?</a:t>
            </a:r>
          </a:p>
          <a:p>
            <a:pPr marL="640080" lvl="1" indent="-246888" eaLnBrk="1" fontAlgn="auto" hangingPunct="1">
              <a:spcAft>
                <a:spcPts val="0"/>
              </a:spcAft>
              <a:buFont typeface="Wingdings 2"/>
              <a:buChar char=""/>
              <a:defRPr/>
            </a:pPr>
            <a:r>
              <a:rPr lang="en-US" sz="2800" dirty="0" smtClean="0"/>
              <a:t>Brendan won 2 tickets at the arcade. Then he won 3 more. How many tickets did Brendan win at the arcade?</a:t>
            </a:r>
          </a:p>
          <a:p>
            <a:pPr marL="393192" lvl="1" indent="0" eaLnBrk="1" fontAlgn="auto" hangingPunct="1">
              <a:spcAft>
                <a:spcPts val="0"/>
              </a:spcAft>
              <a:buFont typeface="Wingdings 2" pitchFamily="18" charset="2"/>
              <a:buNone/>
              <a:defRPr/>
            </a:pPr>
            <a:r>
              <a:rPr lang="en-US" sz="3200" dirty="0" smtClean="0"/>
              <a:t>What is this series of tasks allowing students to develop?</a:t>
            </a:r>
            <a:endParaRPr lang="en-US" sz="3200" dirty="0"/>
          </a:p>
          <a:p>
            <a:pPr marL="640080" lvl="1" indent="-246888" eaLnBrk="1" fontAlgn="auto" hangingPunct="1">
              <a:spcAft>
                <a:spcPts val="0"/>
              </a:spcAft>
              <a:buFont typeface="Wingdings 2"/>
              <a:buChar char=""/>
              <a:defRPr/>
            </a:pPr>
            <a:endParaRPr lang="en-US" dirty="0" smtClean="0"/>
          </a:p>
          <a:p>
            <a:pPr marL="457200" lvl="1" indent="0" eaLnBrk="1" fontAlgn="auto" hangingPunct="1">
              <a:spcAft>
                <a:spcPts val="0"/>
              </a:spcAft>
              <a:buFontTx/>
              <a:buNone/>
              <a:defRPr/>
            </a:pPr>
            <a:endParaRPr lang="en-US" dirty="0"/>
          </a:p>
        </p:txBody>
      </p:sp>
      <p:sp>
        <p:nvSpPr>
          <p:cNvPr id="24580" name="Footer Placeholder 3"/>
          <p:cNvSpPr>
            <a:spLocks noGrp="1"/>
          </p:cNvSpPr>
          <p:nvPr>
            <p:ph type="ftr" sz="quarter" idx="11"/>
          </p:nvPr>
        </p:nvSpPr>
        <p:spPr bwMode="auto">
          <a:xfrm>
            <a:off x="152400" y="6324600"/>
            <a:ext cx="5867400" cy="396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9158420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152400"/>
            <a:ext cx="6870700" cy="1295400"/>
          </a:xfrm>
        </p:spPr>
        <p:txBody>
          <a:bodyPr/>
          <a:lstStyle/>
          <a:p>
            <a:pPr eaLnBrk="1" hangingPunct="1"/>
            <a:r>
              <a:rPr lang="en-US" altLang="en-US" b="1" dirty="0" smtClean="0"/>
              <a:t>Check for Understanding</a:t>
            </a:r>
          </a:p>
        </p:txBody>
      </p:sp>
      <p:sp>
        <p:nvSpPr>
          <p:cNvPr id="25603" name="Content Placeholder 2"/>
          <p:cNvSpPr>
            <a:spLocks noGrp="1"/>
          </p:cNvSpPr>
          <p:nvPr>
            <p:ph idx="1"/>
          </p:nvPr>
        </p:nvSpPr>
        <p:spPr/>
        <p:txBody>
          <a:bodyPr>
            <a:normAutofit/>
          </a:bodyPr>
          <a:lstStyle/>
          <a:p>
            <a:pPr eaLnBrk="1" hangingPunct="1"/>
            <a:r>
              <a:rPr lang="en-US" altLang="en-US" sz="2800" dirty="0" smtClean="0"/>
              <a:t>Jimmy says that 2 + 3 has a different sum than 3 + 2. Do you agree with him? Why or why not?</a:t>
            </a:r>
          </a:p>
          <a:p>
            <a:pPr eaLnBrk="1" hangingPunct="1"/>
            <a:endParaRPr lang="en-US" altLang="en-US" sz="2800" dirty="0" smtClean="0"/>
          </a:p>
          <a:p>
            <a:pPr lvl="1" eaLnBrk="1" hangingPunct="1"/>
            <a:r>
              <a:rPr lang="en-US" altLang="en-US" sz="2800" dirty="0" smtClean="0"/>
              <a:t>Why might you use a prompt such as this one?</a:t>
            </a:r>
          </a:p>
        </p:txBody>
      </p:sp>
      <p:sp>
        <p:nvSpPr>
          <p:cNvPr id="25604" name="Footer Placeholder 3"/>
          <p:cNvSpPr>
            <a:spLocks noGrp="1"/>
          </p:cNvSpPr>
          <p:nvPr>
            <p:ph type="ftr" sz="quarter" idx="11"/>
          </p:nvPr>
        </p:nvSpPr>
        <p:spPr bwMode="auto">
          <a:xfrm>
            <a:off x="381000" y="6248400"/>
            <a:ext cx="56388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11429493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 y="0"/>
            <a:ext cx="6870700" cy="1143000"/>
          </a:xfrm>
        </p:spPr>
        <p:txBody>
          <a:bodyPr/>
          <a:lstStyle/>
          <a:p>
            <a:pPr eaLnBrk="1" hangingPunct="1"/>
            <a:r>
              <a:rPr lang="en-US" altLang="en-US" smtClean="0"/>
              <a:t>+1/+2</a:t>
            </a:r>
          </a:p>
        </p:txBody>
      </p:sp>
      <p:sp>
        <p:nvSpPr>
          <p:cNvPr id="26627" name="Content Placeholder 2"/>
          <p:cNvSpPr>
            <a:spLocks noGrp="1"/>
          </p:cNvSpPr>
          <p:nvPr>
            <p:ph idx="1"/>
          </p:nvPr>
        </p:nvSpPr>
        <p:spPr>
          <a:xfrm>
            <a:off x="533400" y="1219200"/>
            <a:ext cx="7848600" cy="4267200"/>
          </a:xfrm>
        </p:spPr>
        <p:txBody>
          <a:bodyPr>
            <a:noAutofit/>
          </a:bodyPr>
          <a:lstStyle/>
          <a:p>
            <a:pPr eaLnBrk="1" hangingPunct="1"/>
            <a:r>
              <a:rPr lang="en-US" altLang="en-US" sz="2800" dirty="0" smtClean="0"/>
              <a:t>+1/+2 Spin</a:t>
            </a:r>
          </a:p>
          <a:p>
            <a:pPr eaLnBrk="1" hangingPunct="1"/>
            <a:endParaRPr lang="en-US" altLang="en-US" sz="2800" dirty="0" smtClean="0"/>
          </a:p>
          <a:p>
            <a:pPr eaLnBrk="1" hangingPunct="1"/>
            <a:r>
              <a:rPr lang="en-US" altLang="en-US" sz="2800" dirty="0" smtClean="0"/>
              <a:t>Challenge students to summarize their thinking about +1/+2</a:t>
            </a:r>
          </a:p>
          <a:p>
            <a:pPr lvl="1" eaLnBrk="1" hangingPunct="1"/>
            <a:r>
              <a:rPr lang="en-US" altLang="en-US" sz="2800" dirty="0" smtClean="0"/>
              <a:t>Did the number strip help you add 1 or 2? How?</a:t>
            </a:r>
          </a:p>
          <a:p>
            <a:pPr lvl="1" eaLnBrk="1" hangingPunct="1"/>
            <a:r>
              <a:rPr lang="en-US" altLang="en-US" sz="2800" dirty="0" smtClean="0"/>
              <a:t>Do you need the number strip to add 1 or 2?</a:t>
            </a:r>
          </a:p>
          <a:p>
            <a:pPr lvl="1" eaLnBrk="1" hangingPunct="1"/>
            <a:r>
              <a:rPr lang="en-US" altLang="en-US" sz="2800" dirty="0" smtClean="0"/>
              <a:t>What if you did not have a number strip, how could you add 1 or 2?</a:t>
            </a:r>
          </a:p>
        </p:txBody>
      </p:sp>
      <p:sp>
        <p:nvSpPr>
          <p:cNvPr id="26628" name="Footer Placeholder 3"/>
          <p:cNvSpPr>
            <a:spLocks noGrp="1"/>
          </p:cNvSpPr>
          <p:nvPr>
            <p:ph type="ftr" sz="quarter" idx="11"/>
          </p:nvPr>
        </p:nvSpPr>
        <p:spPr bwMode="auto">
          <a:xfrm>
            <a:off x="533400" y="6248400"/>
            <a:ext cx="60198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31427793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152400"/>
            <a:ext cx="6870700" cy="1066800"/>
          </a:xfrm>
        </p:spPr>
        <p:txBody>
          <a:bodyPr/>
          <a:lstStyle/>
          <a:p>
            <a:pPr eaLnBrk="1" hangingPunct="1"/>
            <a:r>
              <a:rPr lang="en-US" altLang="en-US" b="1" dirty="0" smtClean="0"/>
              <a:t>Building Automaticity</a:t>
            </a:r>
          </a:p>
        </p:txBody>
      </p:sp>
      <p:sp>
        <p:nvSpPr>
          <p:cNvPr id="27651" name="Content Placeholder 2"/>
          <p:cNvSpPr>
            <a:spLocks noGrp="1"/>
          </p:cNvSpPr>
          <p:nvPr>
            <p:ph idx="1"/>
          </p:nvPr>
        </p:nvSpPr>
        <p:spPr>
          <a:xfrm>
            <a:off x="685800" y="1371600"/>
            <a:ext cx="7696200" cy="4114800"/>
          </a:xfrm>
        </p:spPr>
        <p:txBody>
          <a:bodyPr>
            <a:normAutofit/>
          </a:bodyPr>
          <a:lstStyle/>
          <a:p>
            <a:pPr eaLnBrk="1" hangingPunct="1"/>
            <a:r>
              <a:rPr lang="en-US" altLang="en-US" sz="2800" dirty="0" smtClean="0"/>
              <a:t>Short practice – daily routine</a:t>
            </a:r>
          </a:p>
          <a:p>
            <a:pPr lvl="1" eaLnBrk="1" hangingPunct="1"/>
            <a:r>
              <a:rPr lang="en-US" altLang="en-US" sz="2800" dirty="0" smtClean="0"/>
              <a:t>Fact card practice</a:t>
            </a:r>
          </a:p>
          <a:p>
            <a:pPr lvl="1" eaLnBrk="1" hangingPunct="1"/>
            <a:r>
              <a:rPr lang="en-US" altLang="en-US" sz="2800" dirty="0" smtClean="0"/>
              <a:t>Fact card jumps</a:t>
            </a:r>
          </a:p>
          <a:p>
            <a:pPr lvl="1" eaLnBrk="1" hangingPunct="1"/>
            <a:r>
              <a:rPr lang="en-US" altLang="en-US" sz="2800" dirty="0" smtClean="0"/>
              <a:t>Games </a:t>
            </a:r>
          </a:p>
          <a:p>
            <a:pPr lvl="2" eaLnBrk="1" hangingPunct="1"/>
            <a:r>
              <a:rPr lang="en-US" altLang="en-US" sz="2400" dirty="0" smtClean="0"/>
              <a:t>I Spy 1 More</a:t>
            </a:r>
          </a:p>
          <a:p>
            <a:pPr lvl="2" eaLnBrk="1" hangingPunct="1"/>
            <a:r>
              <a:rPr lang="en-US" altLang="en-US" sz="2400" dirty="0" smtClean="0"/>
              <a:t>Hop the Line</a:t>
            </a:r>
          </a:p>
          <a:p>
            <a:pPr lvl="2" eaLnBrk="1" hangingPunct="1"/>
            <a:r>
              <a:rPr lang="en-US" altLang="en-US" sz="2400" dirty="0" smtClean="0"/>
              <a:t>Dot Addition</a:t>
            </a:r>
          </a:p>
          <a:p>
            <a:pPr lvl="2" eaLnBrk="1" hangingPunct="1"/>
            <a:r>
              <a:rPr lang="en-US" altLang="en-US" sz="2400" dirty="0" smtClean="0"/>
              <a:t>Plus One Two Bingo</a:t>
            </a:r>
          </a:p>
        </p:txBody>
      </p:sp>
      <p:sp>
        <p:nvSpPr>
          <p:cNvPr id="27652" name="Footer Placeholder 3"/>
          <p:cNvSpPr>
            <a:spLocks noGrp="1"/>
          </p:cNvSpPr>
          <p:nvPr>
            <p:ph type="ftr" sz="quarter" idx="11"/>
          </p:nvPr>
        </p:nvSpPr>
        <p:spPr bwMode="auto">
          <a:xfrm>
            <a:off x="228600" y="6248400"/>
            <a:ext cx="57912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23257205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85800" y="152400"/>
            <a:ext cx="6870700" cy="1066800"/>
          </a:xfrm>
        </p:spPr>
        <p:txBody>
          <a:bodyPr/>
          <a:lstStyle/>
          <a:p>
            <a:pPr eaLnBrk="1" hangingPunct="1"/>
            <a:r>
              <a:rPr lang="en-US" altLang="en-US" b="1" dirty="0" smtClean="0"/>
              <a:t>Connect to Subtraction</a:t>
            </a:r>
          </a:p>
        </p:txBody>
      </p:sp>
      <p:sp>
        <p:nvSpPr>
          <p:cNvPr id="28675" name="Content Placeholder 2"/>
          <p:cNvSpPr>
            <a:spLocks noGrp="1"/>
          </p:cNvSpPr>
          <p:nvPr>
            <p:ph idx="1"/>
          </p:nvPr>
        </p:nvSpPr>
        <p:spPr>
          <a:xfrm>
            <a:off x="457200" y="1219200"/>
            <a:ext cx="8001000" cy="4038600"/>
          </a:xfrm>
        </p:spPr>
        <p:txBody>
          <a:bodyPr>
            <a:noAutofit/>
          </a:bodyPr>
          <a:lstStyle/>
          <a:p>
            <a:pPr eaLnBrk="1" hangingPunct="1"/>
            <a:r>
              <a:rPr lang="en-US" altLang="en-US" sz="2800" dirty="0" smtClean="0"/>
              <a:t>Revisit </a:t>
            </a:r>
            <a:r>
              <a:rPr lang="en-US" altLang="en-US" sz="2800" i="1" dirty="0" smtClean="0"/>
              <a:t>Mouse Count</a:t>
            </a:r>
            <a:endParaRPr lang="en-US" altLang="en-US" sz="2800" dirty="0" smtClean="0"/>
          </a:p>
          <a:p>
            <a:pPr eaLnBrk="1" hangingPunct="1"/>
            <a:r>
              <a:rPr lang="en-US" altLang="en-US" sz="2800" dirty="0" smtClean="0"/>
              <a:t>Create 1 Less/2Less Story Problems </a:t>
            </a:r>
          </a:p>
          <a:p>
            <a:pPr eaLnBrk="1" hangingPunct="1"/>
            <a:r>
              <a:rPr lang="en-US" altLang="en-US" sz="2800" dirty="0" smtClean="0"/>
              <a:t>Hop the Line Subtraction</a:t>
            </a:r>
          </a:p>
          <a:p>
            <a:pPr eaLnBrk="1" hangingPunct="1"/>
            <a:r>
              <a:rPr lang="en-US" altLang="en-US" sz="2800" dirty="0" smtClean="0"/>
              <a:t>Less Than the Ten-frame </a:t>
            </a:r>
          </a:p>
          <a:p>
            <a:pPr eaLnBrk="1" hangingPunct="1"/>
            <a:r>
              <a:rPr lang="en-US" altLang="en-US" sz="2800" dirty="0" smtClean="0"/>
              <a:t>Minus One, Minus Two Bingo</a:t>
            </a:r>
          </a:p>
          <a:p>
            <a:pPr eaLnBrk="1" hangingPunct="1"/>
            <a:r>
              <a:rPr lang="en-US" altLang="en-US" sz="2800" dirty="0" smtClean="0"/>
              <a:t>What’s in the Bag</a:t>
            </a:r>
          </a:p>
          <a:p>
            <a:pPr eaLnBrk="1" hangingPunct="1"/>
            <a:r>
              <a:rPr lang="en-US" altLang="en-US" sz="2800" dirty="0" smtClean="0"/>
              <a:t>Dot Card Subtraction</a:t>
            </a:r>
          </a:p>
          <a:p>
            <a:pPr eaLnBrk="1" hangingPunct="1"/>
            <a:r>
              <a:rPr lang="en-US" altLang="en-US" sz="2800" dirty="0" smtClean="0"/>
              <a:t>Spinning More or Less </a:t>
            </a:r>
          </a:p>
        </p:txBody>
      </p:sp>
      <p:sp>
        <p:nvSpPr>
          <p:cNvPr id="28676" name="Footer Placeholder 3"/>
          <p:cNvSpPr>
            <a:spLocks noGrp="1"/>
          </p:cNvSpPr>
          <p:nvPr>
            <p:ph type="ftr" sz="quarter" idx="11"/>
          </p:nvPr>
        </p:nvSpPr>
        <p:spPr bwMode="auto">
          <a:xfrm>
            <a:off x="304800" y="6248400"/>
            <a:ext cx="57150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38493482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0"/>
            <a:ext cx="6870700" cy="1219200"/>
          </a:xfrm>
        </p:spPr>
        <p:txBody>
          <a:bodyPr/>
          <a:lstStyle/>
          <a:p>
            <a:pPr eaLnBrk="1" hangingPunct="1"/>
            <a:r>
              <a:rPr lang="en-US" altLang="en-US" smtClean="0"/>
              <a:t>Other Groups of Facts</a:t>
            </a:r>
          </a:p>
        </p:txBody>
      </p:sp>
      <p:sp>
        <p:nvSpPr>
          <p:cNvPr id="6147" name="Content Placeholder 2"/>
          <p:cNvSpPr>
            <a:spLocks noGrp="1"/>
          </p:cNvSpPr>
          <p:nvPr>
            <p:ph idx="1"/>
          </p:nvPr>
        </p:nvSpPr>
        <p:spPr>
          <a:xfrm>
            <a:off x="304800" y="1295400"/>
            <a:ext cx="8077200" cy="5029200"/>
          </a:xfrm>
        </p:spPr>
        <p:txBody>
          <a:bodyPr>
            <a:normAutofit fontScale="92500"/>
          </a:bodyPr>
          <a:lstStyle/>
          <a:p>
            <a:pPr marL="0" indent="0" eaLnBrk="1" fontAlgn="auto" hangingPunct="1">
              <a:spcAft>
                <a:spcPts val="0"/>
              </a:spcAft>
              <a:buClr>
                <a:schemeClr val="accent3"/>
              </a:buClr>
              <a:buNone/>
              <a:defRPr/>
            </a:pPr>
            <a:r>
              <a:rPr lang="en-US" sz="2400" dirty="0" smtClean="0"/>
              <a:t>For the group of facts assigned to your group, read the pages concerning your group of facts. </a:t>
            </a:r>
          </a:p>
          <a:p>
            <a:pPr marL="1554480" lvl="1" indent="-457200">
              <a:defRPr/>
            </a:pPr>
            <a:r>
              <a:rPr lang="en-US" dirty="0" smtClean="0"/>
              <a:t>Adding 10- Ch. 4</a:t>
            </a:r>
          </a:p>
          <a:p>
            <a:pPr marL="1554480" lvl="1" indent="-457200">
              <a:defRPr/>
            </a:pPr>
            <a:r>
              <a:rPr lang="en-US" dirty="0" smtClean="0"/>
              <a:t>Doubles- Ch. 5</a:t>
            </a:r>
          </a:p>
          <a:p>
            <a:pPr marL="1554480" lvl="1" indent="-457200">
              <a:defRPr/>
            </a:pPr>
            <a:r>
              <a:rPr lang="en-US" dirty="0" smtClean="0"/>
              <a:t>Making ten- Ch.6</a:t>
            </a:r>
          </a:p>
          <a:p>
            <a:pPr marL="1554480" lvl="1" indent="-457200">
              <a:defRPr/>
            </a:pPr>
            <a:r>
              <a:rPr lang="en-US" dirty="0" smtClean="0"/>
              <a:t>Using tens- Ch.7</a:t>
            </a:r>
          </a:p>
          <a:p>
            <a:pPr marL="1554480" lvl="1" indent="-457200">
              <a:defRPr/>
            </a:pPr>
            <a:r>
              <a:rPr lang="en-US" dirty="0" smtClean="0"/>
              <a:t>Using doubles – Ch. 8</a:t>
            </a:r>
          </a:p>
          <a:p>
            <a:pPr marL="731520" indent="0">
              <a:buNone/>
              <a:defRPr/>
            </a:pPr>
            <a:r>
              <a:rPr lang="en-US" b="1" u="sng" dirty="0" smtClean="0"/>
              <a:t>Be ready to share out on the following questions</a:t>
            </a:r>
            <a:r>
              <a:rPr lang="en-US" dirty="0" smtClean="0"/>
              <a:t>:</a:t>
            </a:r>
          </a:p>
          <a:p>
            <a:pPr marL="1245870" indent="-514350">
              <a:buFont typeface="+mj-lt"/>
              <a:buAutoNum type="arabicPeriod"/>
              <a:defRPr/>
            </a:pPr>
            <a:r>
              <a:rPr lang="en-US" dirty="0" smtClean="0"/>
              <a:t>Math big ideas?</a:t>
            </a:r>
          </a:p>
          <a:p>
            <a:pPr marL="1245870" indent="-514350">
              <a:buFont typeface="+mj-lt"/>
              <a:buAutoNum type="arabicPeriod"/>
              <a:defRPr/>
            </a:pPr>
            <a:r>
              <a:rPr lang="en-US" dirty="0" smtClean="0"/>
              <a:t>Key Questions related to big ideas?</a:t>
            </a:r>
          </a:p>
          <a:p>
            <a:pPr marL="1245870" indent="-514350">
              <a:buFont typeface="+mj-lt"/>
              <a:buAutoNum type="arabicPeriod"/>
              <a:defRPr/>
            </a:pPr>
            <a:r>
              <a:rPr lang="en-US" dirty="0" smtClean="0"/>
              <a:t>Strategies to explore those facts?</a:t>
            </a:r>
          </a:p>
          <a:p>
            <a:pPr marL="1245870" indent="-514350">
              <a:buFont typeface="+mj-lt"/>
              <a:buAutoNum type="arabicPeriod"/>
              <a:defRPr/>
            </a:pPr>
            <a:r>
              <a:rPr lang="en-US" dirty="0" smtClean="0"/>
              <a:t>Connection to Subtraction?</a:t>
            </a:r>
            <a:endParaRPr lang="en-US" dirty="0"/>
          </a:p>
          <a:p>
            <a:pPr marL="1097280" lvl="1" indent="0">
              <a:buNone/>
              <a:defRPr/>
            </a:pPr>
            <a:endParaRPr lang="en-US" sz="2800" dirty="0"/>
          </a:p>
        </p:txBody>
      </p:sp>
      <p:sp>
        <p:nvSpPr>
          <p:cNvPr id="29700" name="Rectangle 6"/>
          <p:cNvSpPr>
            <a:spLocks noGrp="1" noChangeArrowheads="1"/>
          </p:cNvSpPr>
          <p:nvPr>
            <p:ph type="ftr" sz="quarter" idx="11"/>
          </p:nvPr>
        </p:nvSpPr>
        <p:spPr bwMode="auto">
          <a:xfrm>
            <a:off x="1905000" y="6324600"/>
            <a:ext cx="6477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r>
              <a:rPr lang="en-US" altLang="en-US" smtClean="0"/>
              <a:t>Math &amp; Science Collaborative at the Allegheny Intermediate Unit</a:t>
            </a:r>
          </a:p>
        </p:txBody>
      </p:sp>
    </p:spTree>
    <p:extLst>
      <p:ext uri="{BB962C8B-B14F-4D97-AF65-F5344CB8AC3E}">
        <p14:creationId xmlns:p14="http://schemas.microsoft.com/office/powerpoint/2010/main" val="1101502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Math &amp; Science Collaborative</a:t>
            </a:r>
          </a:p>
          <a:p>
            <a:r>
              <a:rPr lang="en-US" smtClean="0"/>
              <a:t>at the Allegheny Intermediate Unit</a:t>
            </a:r>
            <a:endParaRPr lang="en-US" dirty="0"/>
          </a:p>
        </p:txBody>
      </p:sp>
      <p:sp>
        <p:nvSpPr>
          <p:cNvPr id="4" name="Title 3"/>
          <p:cNvSpPr>
            <a:spLocks noGrp="1"/>
          </p:cNvSpPr>
          <p:nvPr>
            <p:ph type="title"/>
          </p:nvPr>
        </p:nvSpPr>
        <p:spPr>
          <a:xfrm>
            <a:off x="457200" y="152400"/>
            <a:ext cx="7756263" cy="1054250"/>
          </a:xfrm>
        </p:spPr>
        <p:txBody>
          <a:bodyPr/>
          <a:lstStyle/>
          <a:p>
            <a:r>
              <a:rPr lang="en-US" sz="2400" dirty="0" smtClean="0"/>
              <a:t>Modules are built on the strands</a:t>
            </a:r>
            <a:endParaRPr lang="en-US" sz="24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371600"/>
            <a:ext cx="42672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371600"/>
            <a:ext cx="4151313" cy="52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46547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Discussion</a:t>
            </a:r>
            <a:endParaRPr lang="en-US" dirty="0"/>
          </a:p>
        </p:txBody>
      </p:sp>
      <p:sp>
        <p:nvSpPr>
          <p:cNvPr id="3" name="Content Placeholder 2"/>
          <p:cNvSpPr>
            <a:spLocks noGrp="1"/>
          </p:cNvSpPr>
          <p:nvPr>
            <p:ph idx="1"/>
          </p:nvPr>
        </p:nvSpPr>
        <p:spPr/>
        <p:txBody>
          <a:bodyPr>
            <a:normAutofit/>
          </a:bodyPr>
          <a:lstStyle/>
          <a:p>
            <a:r>
              <a:rPr lang="en-US" sz="3200" b="1" dirty="0" smtClean="0"/>
              <a:t>Read and discuss: “Fluency</a:t>
            </a:r>
            <a:r>
              <a:rPr lang="en-US" sz="3200" b="1" dirty="0"/>
              <a:t>: Simply Fast and Accurate? I Think Not</a:t>
            </a:r>
            <a:r>
              <a:rPr lang="en-US" sz="3200" b="1" dirty="0" smtClean="0"/>
              <a:t>!” </a:t>
            </a:r>
            <a:r>
              <a:rPr lang="en-US" sz="3200" dirty="0" smtClean="0"/>
              <a:t>by </a:t>
            </a:r>
            <a:r>
              <a:rPr lang="en-US" sz="3200" dirty="0"/>
              <a:t>NCTM </a:t>
            </a:r>
            <a:r>
              <a:rPr lang="en-US" sz="3200" dirty="0" smtClean="0"/>
              <a:t>Past President </a:t>
            </a:r>
            <a:r>
              <a:rPr lang="en-US" sz="3200" dirty="0"/>
              <a:t>Linda M. </a:t>
            </a:r>
            <a:r>
              <a:rPr lang="en-US" sz="3200" dirty="0" err="1" smtClean="0"/>
              <a:t>Gojak</a:t>
            </a:r>
            <a:endParaRPr lang="en-US" sz="3200" dirty="0" smtClean="0"/>
          </a:p>
          <a:p>
            <a:r>
              <a:rPr lang="en-US" sz="3200" dirty="0" smtClean="0"/>
              <a:t>How do the ideas in the article resonate with your ideas?</a:t>
            </a:r>
          </a:p>
          <a:p>
            <a:r>
              <a:rPr lang="en-US" sz="3200" dirty="0" smtClean="0"/>
              <a:t>What is the same? What is different?</a:t>
            </a:r>
          </a:p>
          <a:p>
            <a:r>
              <a:rPr lang="en-US" sz="3200" dirty="0" smtClean="0"/>
              <a:t>What stood out for you?</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1047695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a:t>
            </a:r>
            <a:endParaRPr lang="en-US" dirty="0"/>
          </a:p>
        </p:txBody>
      </p:sp>
      <p:sp>
        <p:nvSpPr>
          <p:cNvPr id="3" name="Content Placeholder 2"/>
          <p:cNvSpPr>
            <a:spLocks noGrp="1"/>
          </p:cNvSpPr>
          <p:nvPr>
            <p:ph idx="1"/>
          </p:nvPr>
        </p:nvSpPr>
        <p:spPr/>
        <p:txBody>
          <a:bodyPr>
            <a:normAutofit/>
          </a:bodyPr>
          <a:lstStyle/>
          <a:p>
            <a:r>
              <a:rPr lang="en-US" sz="4400" dirty="0" smtClean="0"/>
              <a:t>Look back at your ideas about fluency. </a:t>
            </a:r>
          </a:p>
          <a:p>
            <a:r>
              <a:rPr lang="en-US" sz="4400" dirty="0" smtClean="0"/>
              <a:t>What ideas, if any, do </a:t>
            </a:r>
            <a:r>
              <a:rPr lang="en-US" sz="4400" smtClean="0"/>
              <a:t>you want to add </a:t>
            </a:r>
            <a:r>
              <a:rPr lang="en-US" sz="4400" dirty="0" smtClean="0"/>
              <a:t>to </a:t>
            </a:r>
            <a:r>
              <a:rPr lang="en-US" sz="4400" smtClean="0"/>
              <a:t>your ideas?</a:t>
            </a:r>
            <a:endParaRPr lang="en-US" sz="4400" dirty="0"/>
          </a:p>
        </p:txBody>
      </p:sp>
      <p:sp>
        <p:nvSpPr>
          <p:cNvPr id="4" name="Footer Placeholder 3"/>
          <p:cNvSpPr>
            <a:spLocks noGrp="1"/>
          </p:cNvSpPr>
          <p:nvPr>
            <p:ph type="ftr" sz="quarter" idx="11"/>
          </p:nvPr>
        </p:nvSpPr>
        <p:spPr/>
        <p:txBody>
          <a:bodyPr/>
          <a:lstStyle/>
          <a:p>
            <a:pPr algn="ctr"/>
            <a:r>
              <a:rPr lang="en-US" dirty="0" smtClean="0"/>
              <a:t>Math &amp; Science Collaborative</a:t>
            </a:r>
          </a:p>
          <a:p>
            <a:pPr algn="ctr"/>
            <a:r>
              <a:rPr lang="en-US" dirty="0" smtClean="0"/>
              <a:t> at the Allegheny Intermediate Unit</a:t>
            </a:r>
            <a:endParaRPr lang="en-US" dirty="0"/>
          </a:p>
        </p:txBody>
      </p:sp>
    </p:spTree>
    <p:extLst>
      <p:ext uri="{BB962C8B-B14F-4D97-AF65-F5344CB8AC3E}">
        <p14:creationId xmlns:p14="http://schemas.microsoft.com/office/powerpoint/2010/main" val="179674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Math &amp; Science Collaborative</a:t>
            </a:r>
          </a:p>
          <a:p>
            <a:r>
              <a:rPr lang="en-US" smtClean="0"/>
              <a:t>at the Allegheny Intermediate Unit</a:t>
            </a:r>
            <a:endParaRPr lang="en-US" dirty="0"/>
          </a:p>
        </p:txBody>
      </p:sp>
      <p:sp>
        <p:nvSpPr>
          <p:cNvPr id="4" name="Title 3"/>
          <p:cNvSpPr>
            <a:spLocks noGrp="1"/>
          </p:cNvSpPr>
          <p:nvPr>
            <p:ph type="title"/>
          </p:nvPr>
        </p:nvSpPr>
        <p:spPr>
          <a:xfrm>
            <a:off x="693867" y="381000"/>
            <a:ext cx="8831133" cy="656902"/>
          </a:xfrm>
        </p:spPr>
        <p:txBody>
          <a:bodyPr>
            <a:normAutofit/>
          </a:bodyPr>
          <a:lstStyle/>
          <a:p>
            <a:r>
              <a:rPr lang="en-US" sz="3200" dirty="0" smtClean="0"/>
              <a:t>foundational </a:t>
            </a:r>
            <a:r>
              <a:rPr lang="en-US" sz="3200" dirty="0" smtClean="0"/>
              <a:t>development occurs </a:t>
            </a:r>
            <a:r>
              <a:rPr lang="en-US" sz="3200" dirty="0" err="1" smtClean="0"/>
              <a:t>PreK</a:t>
            </a:r>
            <a:r>
              <a:rPr lang="en-US" sz="3200" dirty="0" smtClean="0"/>
              <a:t>- Grade 2</a:t>
            </a:r>
            <a:endParaRPr lang="en-US" sz="3200"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48" y="1676400"/>
            <a:ext cx="4483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1585904"/>
            <a:ext cx="4151313" cy="52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239000" y="1060601"/>
            <a:ext cx="685800" cy="369332"/>
          </a:xfrm>
          <a:prstGeom prst="rect">
            <a:avLst/>
          </a:prstGeom>
          <a:noFill/>
        </p:spPr>
        <p:txBody>
          <a:bodyPr wrap="square" rtlCol="0">
            <a:spAutoFit/>
          </a:bodyPr>
          <a:lstStyle/>
          <a:p>
            <a:r>
              <a:rPr lang="en-US" dirty="0" smtClean="0"/>
              <a:t>16%</a:t>
            </a:r>
          </a:p>
        </p:txBody>
      </p:sp>
      <p:cxnSp>
        <p:nvCxnSpPr>
          <p:cNvPr id="9" name="Straight Arrow Connector 8"/>
          <p:cNvCxnSpPr/>
          <p:nvPr/>
        </p:nvCxnSpPr>
        <p:spPr>
          <a:xfrm flipH="1">
            <a:off x="7239000" y="1299074"/>
            <a:ext cx="304800" cy="3653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ight Brace 10"/>
          <p:cNvSpPr/>
          <p:nvPr/>
        </p:nvSpPr>
        <p:spPr>
          <a:xfrm rot="16200000">
            <a:off x="5562180" y="507229"/>
            <a:ext cx="442957" cy="23010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5334000" y="1114408"/>
            <a:ext cx="1181100" cy="369332"/>
          </a:xfrm>
          <a:prstGeom prst="rect">
            <a:avLst/>
          </a:prstGeom>
          <a:noFill/>
        </p:spPr>
        <p:txBody>
          <a:bodyPr wrap="square" rtlCol="0">
            <a:spAutoFit/>
          </a:bodyPr>
          <a:lstStyle/>
          <a:p>
            <a:r>
              <a:rPr lang="en-US" dirty="0"/>
              <a:t>K-2=49%</a:t>
            </a:r>
          </a:p>
        </p:txBody>
      </p:sp>
      <p:sp>
        <p:nvSpPr>
          <p:cNvPr id="15" name="Oval 14"/>
          <p:cNvSpPr/>
          <p:nvPr/>
        </p:nvSpPr>
        <p:spPr>
          <a:xfrm>
            <a:off x="76200" y="2514600"/>
            <a:ext cx="2286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752419" y="1401238"/>
            <a:ext cx="685800" cy="369332"/>
          </a:xfrm>
          <a:prstGeom prst="rect">
            <a:avLst/>
          </a:prstGeom>
          <a:noFill/>
        </p:spPr>
        <p:txBody>
          <a:bodyPr wrap="square" rtlCol="0">
            <a:spAutoFit/>
          </a:bodyPr>
          <a:lstStyle/>
          <a:p>
            <a:r>
              <a:rPr lang="en-US" dirty="0" smtClean="0"/>
              <a:t>30%</a:t>
            </a:r>
          </a:p>
        </p:txBody>
      </p:sp>
      <p:sp>
        <p:nvSpPr>
          <p:cNvPr id="20" name="TextBox 19"/>
          <p:cNvSpPr txBox="1"/>
          <p:nvPr/>
        </p:nvSpPr>
        <p:spPr>
          <a:xfrm>
            <a:off x="8380412" y="853236"/>
            <a:ext cx="685800" cy="369332"/>
          </a:xfrm>
          <a:prstGeom prst="rect">
            <a:avLst/>
          </a:prstGeom>
          <a:noFill/>
        </p:spPr>
        <p:txBody>
          <a:bodyPr wrap="square" rtlCol="0">
            <a:spAutoFit/>
          </a:bodyPr>
          <a:lstStyle/>
          <a:p>
            <a:r>
              <a:rPr lang="en-US" dirty="0" smtClean="0"/>
              <a:t>25%</a:t>
            </a:r>
          </a:p>
        </p:txBody>
      </p:sp>
      <p:cxnSp>
        <p:nvCxnSpPr>
          <p:cNvPr id="21" name="Straight Arrow Connector 20"/>
          <p:cNvCxnSpPr/>
          <p:nvPr/>
        </p:nvCxnSpPr>
        <p:spPr>
          <a:xfrm flipH="1">
            <a:off x="7924800" y="1550564"/>
            <a:ext cx="76200" cy="6592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8438219" y="1106737"/>
            <a:ext cx="152400" cy="1103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245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3600" dirty="0"/>
              <a:t>“Mastery of a basic fact means that </a:t>
            </a:r>
            <a:r>
              <a:rPr lang="en-US" sz="3600" dirty="0" smtClean="0"/>
              <a:t>a student </a:t>
            </a:r>
            <a:r>
              <a:rPr lang="en-US" sz="3600" dirty="0"/>
              <a:t>can give a quick response (</a:t>
            </a:r>
            <a:r>
              <a:rPr lang="en-US" sz="3600" dirty="0" smtClean="0"/>
              <a:t>in about </a:t>
            </a:r>
            <a:r>
              <a:rPr lang="en-US" sz="3600" dirty="0"/>
              <a:t>3 seconds) without resorting </a:t>
            </a:r>
            <a:r>
              <a:rPr lang="en-US" sz="3600" dirty="0" smtClean="0"/>
              <a:t>to inefficient </a:t>
            </a:r>
            <a:r>
              <a:rPr lang="en-US" sz="3600" dirty="0"/>
              <a:t>means, such as counting </a:t>
            </a:r>
            <a:r>
              <a:rPr lang="en-US" sz="3600" dirty="0" smtClean="0"/>
              <a:t>by </a:t>
            </a:r>
            <a:r>
              <a:rPr lang="nl-NL" sz="3600" dirty="0" smtClean="0"/>
              <a:t>ones</a:t>
            </a:r>
            <a:r>
              <a:rPr lang="nl-NL" sz="3600" dirty="0"/>
              <a:t>” </a:t>
            </a:r>
            <a:endParaRPr lang="nl-NL" sz="3600" dirty="0" smtClean="0"/>
          </a:p>
          <a:p>
            <a:pPr marL="0" indent="0" algn="r">
              <a:buNone/>
            </a:pPr>
            <a:r>
              <a:rPr lang="nl-NL" sz="3600" dirty="0" smtClean="0"/>
              <a:t>(</a:t>
            </a:r>
            <a:r>
              <a:rPr lang="nl-NL" sz="3600" dirty="0"/>
              <a:t>Van de Walle, Karp, </a:t>
            </a:r>
            <a:r>
              <a:rPr lang="nl-NL" sz="3600" dirty="0" smtClean="0"/>
              <a:t>Bay-Williams, </a:t>
            </a:r>
            <a:r>
              <a:rPr lang="en-US" sz="3600" dirty="0" smtClean="0"/>
              <a:t>2013</a:t>
            </a:r>
            <a:r>
              <a:rPr lang="en-US" sz="3600" dirty="0"/>
              <a:t>, page 171</a:t>
            </a:r>
            <a:r>
              <a:rPr lang="en-US" sz="3600" dirty="0" smtClean="0"/>
              <a:t>). </a:t>
            </a:r>
            <a:endParaRPr lang="en-US" sz="36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049131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b="1" dirty="0" smtClean="0"/>
              <a:t>Mental Math</a:t>
            </a:r>
            <a:endParaRPr lang="en-US" b="1" dirty="0"/>
          </a:p>
        </p:txBody>
      </p:sp>
      <p:sp>
        <p:nvSpPr>
          <p:cNvPr id="3" name="Content Placeholder 2"/>
          <p:cNvSpPr>
            <a:spLocks noGrp="1"/>
          </p:cNvSpPr>
          <p:nvPr>
            <p:ph idx="1"/>
          </p:nvPr>
        </p:nvSpPr>
        <p:spPr>
          <a:xfrm>
            <a:off x="228600" y="1295400"/>
            <a:ext cx="8534400" cy="5257800"/>
          </a:xfrm>
        </p:spPr>
        <p:txBody>
          <a:bodyPr>
            <a:noAutofit/>
          </a:bodyPr>
          <a:lstStyle/>
          <a:p>
            <a:r>
              <a:rPr lang="en-US" sz="3200" dirty="0" smtClean="0"/>
              <a:t>Encourages students to build on number relationships to solve problems instead of memorized </a:t>
            </a:r>
            <a:r>
              <a:rPr lang="en-US" sz="3200" dirty="0"/>
              <a:t>procedures </a:t>
            </a:r>
          </a:p>
          <a:p>
            <a:r>
              <a:rPr lang="en-US" sz="3200" dirty="0" smtClean="0"/>
              <a:t>Using number relationships helps students develop </a:t>
            </a:r>
            <a:r>
              <a:rPr lang="en-US" sz="3200" i="1" dirty="0" smtClean="0"/>
              <a:t>efficient</a:t>
            </a:r>
            <a:r>
              <a:rPr lang="en-US" sz="3200" dirty="0" smtClean="0"/>
              <a:t>, </a:t>
            </a:r>
            <a:r>
              <a:rPr lang="en-US" sz="3200" i="1" dirty="0" smtClean="0"/>
              <a:t>flexible</a:t>
            </a:r>
            <a:r>
              <a:rPr lang="en-US" sz="3200" dirty="0" smtClean="0"/>
              <a:t> strategies with </a:t>
            </a:r>
            <a:r>
              <a:rPr lang="en-US" sz="3200" i="1" dirty="0" smtClean="0"/>
              <a:t>accuracy</a:t>
            </a:r>
          </a:p>
          <a:p>
            <a:r>
              <a:rPr lang="en-US" sz="3200" dirty="0" smtClean="0"/>
              <a:t>Causes students to be efficient to avoid holding numerous quantities in their heads </a:t>
            </a:r>
          </a:p>
          <a:p>
            <a:r>
              <a:rPr lang="en-US" sz="3200" dirty="0" smtClean="0"/>
              <a:t>Strengthens students’ understanding of place value </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097579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Video: 16 + 15</a:t>
            </a:r>
            <a:endParaRPr lang="en-US" b="1" dirty="0"/>
          </a:p>
        </p:txBody>
      </p:sp>
      <p:sp>
        <p:nvSpPr>
          <p:cNvPr id="3" name="Content Placeholder 2"/>
          <p:cNvSpPr>
            <a:spLocks noGrp="1"/>
          </p:cNvSpPr>
          <p:nvPr>
            <p:ph idx="1"/>
          </p:nvPr>
        </p:nvSpPr>
        <p:spPr/>
        <p:txBody>
          <a:bodyPr>
            <a:normAutofit/>
          </a:bodyPr>
          <a:lstStyle/>
          <a:p>
            <a:r>
              <a:rPr lang="en-US" dirty="0" smtClean="0"/>
              <a:t>How does the teacher use the hundred chart to help students think about efficiency with addition strategies?</a:t>
            </a:r>
          </a:p>
          <a:p>
            <a:r>
              <a:rPr lang="en-US" dirty="0" smtClean="0"/>
              <a:t>What examples of composing and decomposing numbers do you notice on the students’ strategies?</a:t>
            </a:r>
          </a:p>
          <a:p>
            <a:r>
              <a:rPr lang="en-US" dirty="0" smtClean="0"/>
              <a:t>Madeline uses a doubles +1 strategy to solve the problem. What math understandings must be in place for her to approach the problem in this way?</a:t>
            </a:r>
          </a:p>
          <a:p>
            <a:r>
              <a:rPr lang="en-US" dirty="0" smtClean="0"/>
              <a:t>What evidence indicates that the students understand and can apply place value?</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824859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229600" cy="762000"/>
          </a:xfrm>
        </p:spPr>
        <p:txBody>
          <a:bodyPr>
            <a:normAutofit fontScale="90000"/>
          </a:bodyPr>
          <a:lstStyle/>
          <a:p>
            <a:r>
              <a:rPr lang="en-US" b="1" dirty="0" smtClean="0"/>
              <a:t>Video: 70  - 54</a:t>
            </a:r>
            <a:endParaRPr lang="en-US" b="1" dirty="0"/>
          </a:p>
        </p:txBody>
      </p:sp>
      <p:sp>
        <p:nvSpPr>
          <p:cNvPr id="3" name="Content Placeholder 2"/>
          <p:cNvSpPr>
            <a:spLocks noGrp="1"/>
          </p:cNvSpPr>
          <p:nvPr>
            <p:ph idx="1"/>
          </p:nvPr>
        </p:nvSpPr>
        <p:spPr>
          <a:xfrm>
            <a:off x="304800" y="1295400"/>
            <a:ext cx="8382000" cy="5029200"/>
          </a:xfrm>
        </p:spPr>
        <p:txBody>
          <a:bodyPr>
            <a:normAutofit lnSpcReduction="10000"/>
          </a:bodyPr>
          <a:lstStyle/>
          <a:p>
            <a:pPr lvl="0"/>
            <a:r>
              <a:rPr lang="en-US" dirty="0"/>
              <a:t> What structures are present in the classroom community that allow:</a:t>
            </a:r>
          </a:p>
          <a:p>
            <a:pPr lvl="0"/>
            <a:r>
              <a:rPr lang="en-US" dirty="0"/>
              <a:t>Mary to be comfortable thinking about her errors with the class;</a:t>
            </a:r>
          </a:p>
          <a:p>
            <a:pPr lvl="0"/>
            <a:r>
              <a:rPr lang="en-US" dirty="0"/>
              <a:t>Incorrect answers to be posted; or</a:t>
            </a:r>
          </a:p>
          <a:p>
            <a:pPr lvl="0"/>
            <a:r>
              <a:rPr lang="en-US" dirty="0"/>
              <a:t>Students to change their answers when presented with other students’ reasoning? </a:t>
            </a:r>
          </a:p>
          <a:p>
            <a:pPr lvl="0"/>
            <a:r>
              <a:rPr lang="en-US" dirty="0"/>
              <a:t>How is the relationship between addition and subtraction used to build efficient strategies?</a:t>
            </a:r>
          </a:p>
          <a:p>
            <a:pPr lvl="0"/>
            <a:r>
              <a:rPr lang="en-US" dirty="0"/>
              <a:t>Why did Grant choose to increase both numbers by 6 Are there other ways he could have altered the problem to make friendly numbers?</a:t>
            </a:r>
          </a:p>
          <a:p>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982214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11800</TotalTime>
  <Words>3895</Words>
  <Application>Microsoft Office PowerPoint</Application>
  <PresentationFormat>On-screen Show (4:3)</PresentationFormat>
  <Paragraphs>410</Paragraphs>
  <Slides>41</Slides>
  <Notes>37</Notes>
  <HiddenSlides>1</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Number Sense Grades K-2</vt:lpstr>
      <vt:lpstr>Sharing</vt:lpstr>
      <vt:lpstr>Read and Discuss</vt:lpstr>
      <vt:lpstr>Modules are built on the strands</vt:lpstr>
      <vt:lpstr>foundational development occurs PreK- Grade 2</vt:lpstr>
      <vt:lpstr>PowerPoint Presentation</vt:lpstr>
      <vt:lpstr>Mental Math</vt:lpstr>
      <vt:lpstr>Video: 16 + 15</vt:lpstr>
      <vt:lpstr>Video: 70  - 54</vt:lpstr>
      <vt:lpstr>Place Value Standards</vt:lpstr>
      <vt:lpstr>2.OA.2</vt:lpstr>
      <vt:lpstr>1.OA.6</vt:lpstr>
      <vt:lpstr>PA Core</vt:lpstr>
      <vt:lpstr>Precursors to Fluency</vt:lpstr>
      <vt:lpstr>Fluency demands…</vt:lpstr>
      <vt:lpstr>Fluency demands… </vt:lpstr>
      <vt:lpstr>Fluency</vt:lpstr>
      <vt:lpstr>How Can We Help Students with Facts?</vt:lpstr>
      <vt:lpstr>Conceptual Understanding </vt:lpstr>
      <vt:lpstr>Meaningful Practice </vt:lpstr>
      <vt:lpstr>Understanding Addition and Subtraction </vt:lpstr>
      <vt:lpstr>Understanding Addition and Subtraction</vt:lpstr>
      <vt:lpstr>Building Understanding While Focusing on Fluency </vt:lpstr>
      <vt:lpstr>Big Ideas Central to Understanding Addition and Subtraction </vt:lpstr>
      <vt:lpstr>Questions Posed during Class Discussion</vt:lpstr>
      <vt:lpstr>Classroom Environment </vt:lpstr>
      <vt:lpstr>Introducing Concepts of Addition and Subtraction </vt:lpstr>
      <vt:lpstr>Possible Teaching Sequence  Mastering the Basic Math Facts in Addition and Subtraction </vt:lpstr>
      <vt:lpstr>Looking at One Example:  Plus 1 &amp; Plus 2</vt:lpstr>
      <vt:lpstr>Possible Questions to Support the Big Ideas of +1, +2</vt:lpstr>
      <vt:lpstr>Literature Connection</vt:lpstr>
      <vt:lpstr>Word Problems and Number Strips/Charts</vt:lpstr>
      <vt:lpstr>Word Problems and Number Strips/Charts</vt:lpstr>
      <vt:lpstr>Word Problems and Number Strips/Charts</vt:lpstr>
      <vt:lpstr>Check for Understanding</vt:lpstr>
      <vt:lpstr>+1/+2</vt:lpstr>
      <vt:lpstr>Building Automaticity</vt:lpstr>
      <vt:lpstr>Connect to Subtraction</vt:lpstr>
      <vt:lpstr>Other Groups of Facts</vt:lpstr>
      <vt:lpstr>Article Discussion</vt:lpstr>
      <vt:lpstr>Fluency</vt:lpstr>
    </vt:vector>
  </TitlesOfParts>
  <Company>Allegheny Intermediate Unit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Fluency</dc:title>
  <dc:creator>andrea.miller</dc:creator>
  <cp:lastModifiedBy>Fierle, Michael</cp:lastModifiedBy>
  <cp:revision>129</cp:revision>
  <cp:lastPrinted>2014-02-24T19:01:05Z</cp:lastPrinted>
  <dcterms:created xsi:type="dcterms:W3CDTF">2013-05-29T17:24:54Z</dcterms:created>
  <dcterms:modified xsi:type="dcterms:W3CDTF">2014-03-05T17:35:33Z</dcterms:modified>
</cp:coreProperties>
</file>